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7" r:id="rId16"/>
    <p:sldId id="275" r:id="rId17"/>
    <p:sldId id="278" r:id="rId18"/>
    <p:sldId id="276" r:id="rId19"/>
    <p:sldId id="279" r:id="rId20"/>
    <p:sldId id="280" r:id="rId21"/>
    <p:sldId id="281" r:id="rId22"/>
    <p:sldId id="282" r:id="rId23"/>
    <p:sldId id="283" r:id="rId24"/>
    <p:sldId id="284" r:id="rId25"/>
    <p:sldId id="290" r:id="rId26"/>
    <p:sldId id="286" r:id="rId27"/>
    <p:sldId id="291" r:id="rId28"/>
    <p:sldId id="288" r:id="rId29"/>
    <p:sldId id="292" r:id="rId30"/>
    <p:sldId id="293" r:id="rId31"/>
    <p:sldId id="298" r:id="rId32"/>
    <p:sldId id="299" r:id="rId33"/>
    <p:sldId id="294" r:id="rId34"/>
    <p:sldId id="295" r:id="rId35"/>
    <p:sldId id="296" r:id="rId36"/>
    <p:sldId id="287" r:id="rId37"/>
    <p:sldId id="300" r:id="rId38"/>
    <p:sldId id="301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240"/>
    <a:srgbClr val="009132"/>
    <a:srgbClr val="222222"/>
    <a:srgbClr val="C5B591"/>
    <a:srgbClr val="E21F26"/>
    <a:srgbClr val="FFC20D"/>
    <a:srgbClr val="FFF100"/>
    <a:srgbClr val="029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이미지 개체 틀 7">
            <a:extLst>
              <a:ext uri="{FF2B5EF4-FFF2-40B4-BE49-F238E27FC236}">
                <a16:creationId xmlns:a16="http://schemas.microsoft.com/office/drawing/2014/main" id="{C8B7E571-9C79-478B-B87A-177C741B03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30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5DB774-CBCC-4505-B6F9-F1CE7B33B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SUBWAY WEBSITE RENEWAL PROJECT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B7B8CE-B72C-4EC9-87F0-7B0CE2E88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5D20-47D4-4D75-A609-DFB0CFE3D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22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20D69D-920B-45BB-B12F-05C97835A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85000"/>
                  </a:schemeClr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defRPr>
            </a:lvl1pPr>
          </a:lstStyle>
          <a:p>
            <a:r>
              <a:rPr lang="en-US" altLang="ko-KR" dirty="0"/>
              <a:t>SUBWAY WEBSITE RENEWAL PROJECT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E08B3C-6776-4B8A-91E9-0BCEB378C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25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35D20-47D4-4D75-A609-DFB0CFE3D02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079146-A139-4C39-B223-80D74C955D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0" y="166260"/>
            <a:ext cx="1155464" cy="228805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0850066-8367-4C16-AFC5-939D3370EC86}"/>
              </a:ext>
            </a:extLst>
          </p:cNvPr>
          <p:cNvCxnSpPr>
            <a:cxnSpLocks/>
          </p:cNvCxnSpPr>
          <p:nvPr userDrawn="1"/>
        </p:nvCxnSpPr>
        <p:spPr>
          <a:xfrm>
            <a:off x="206432" y="574011"/>
            <a:ext cx="11779135" cy="0"/>
          </a:xfrm>
          <a:prstGeom prst="line">
            <a:avLst/>
          </a:prstGeom>
          <a:ln>
            <a:solidFill>
              <a:srgbClr val="009132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07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29144"/>
            </a:gs>
            <a:gs pos="100000">
              <a:srgbClr val="015240">
                <a:alpha val="70000"/>
              </a:srgbClr>
            </a:gs>
          </a:gsLst>
          <a:lin ang="10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542D11-96D8-404A-8965-B1FEBE6CF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FA4AB37-2F44-44D0-99DF-5A0F5293A608}"/>
              </a:ext>
            </a:extLst>
          </p:cNvPr>
          <p:cNvGrpSpPr/>
          <p:nvPr/>
        </p:nvGrpSpPr>
        <p:grpSpPr>
          <a:xfrm>
            <a:off x="1842356" y="3284984"/>
            <a:ext cx="4392487" cy="1076521"/>
            <a:chOff x="1847528" y="2924944"/>
            <a:chExt cx="4392487" cy="107652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DB578A-AE15-4D10-A18D-06310FA18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528" y="2924944"/>
              <a:ext cx="2504376" cy="73796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94EB50-5AF1-4240-8A2B-9F6CFF205C18}"/>
                </a:ext>
              </a:extLst>
            </p:cNvPr>
            <p:cNvSpPr txBox="1"/>
            <p:nvPr/>
          </p:nvSpPr>
          <p:spPr>
            <a:xfrm>
              <a:off x="1847528" y="3662911"/>
              <a:ext cx="43924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2021 SUBWAY WEBSITE RENEWAL PROJECT</a:t>
              </a:r>
              <a:endPara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8ECF72A0-987A-49CE-ABF1-5D31F0F4C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148" y="1718696"/>
            <a:ext cx="3324503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22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541" y="6356349"/>
            <a:ext cx="2743200" cy="365125"/>
          </a:xfrm>
        </p:spPr>
        <p:txBody>
          <a:bodyPr/>
          <a:lstStyle/>
          <a:p>
            <a:fld id="{EAC35D20-47D4-4D75-A609-DFB0CFE3D02E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BENCH MARKING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C3883-7470-4243-A112-1141F828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54" y="908720"/>
            <a:ext cx="4176464" cy="527061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8626F2A-E815-4483-A069-644D0F1439D9}"/>
              </a:ext>
            </a:extLst>
          </p:cNvPr>
          <p:cNvGrpSpPr/>
          <p:nvPr/>
        </p:nvGrpSpPr>
        <p:grpSpPr>
          <a:xfrm>
            <a:off x="7752184" y="3284984"/>
            <a:ext cx="4608512" cy="2847975"/>
            <a:chOff x="7392144" y="2204864"/>
            <a:chExt cx="4608512" cy="28479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123E21-BC58-4182-AEF0-966E7F2247C4}"/>
                </a:ext>
              </a:extLst>
            </p:cNvPr>
            <p:cNvSpPr txBox="1"/>
            <p:nvPr/>
          </p:nvSpPr>
          <p:spPr>
            <a:xfrm>
              <a:off x="7392144" y="2204864"/>
              <a:ext cx="12961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Font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D77C64-440F-4F2D-83DA-E282A609487E}"/>
                </a:ext>
              </a:extLst>
            </p:cNvPr>
            <p:cNvSpPr txBox="1"/>
            <p:nvPr/>
          </p:nvSpPr>
          <p:spPr>
            <a:xfrm>
              <a:off x="7392144" y="3508375"/>
              <a:ext cx="12961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Color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33AB0D-D978-4AB7-9B05-8D406B0F4F3D}"/>
                </a:ext>
              </a:extLst>
            </p:cNvPr>
            <p:cNvSpPr txBox="1"/>
            <p:nvPr/>
          </p:nvSpPr>
          <p:spPr>
            <a:xfrm>
              <a:off x="7392144" y="2635039"/>
              <a:ext cx="4608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Family : Noto Sans KR, Subway</a:t>
              </a:r>
            </a:p>
            <a:p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Size : 12~40px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FAF277F-37DD-4FC1-8826-089D9870F3F1}"/>
                </a:ext>
              </a:extLst>
            </p:cNvPr>
            <p:cNvGrpSpPr/>
            <p:nvPr/>
          </p:nvGrpSpPr>
          <p:grpSpPr>
            <a:xfrm>
              <a:off x="7496453" y="4033788"/>
              <a:ext cx="2383670" cy="1019051"/>
              <a:chOff x="7460582" y="4135891"/>
              <a:chExt cx="2383670" cy="1019051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360C56C-2C1D-4478-8C41-038AC59E4AA4}"/>
                  </a:ext>
                </a:extLst>
              </p:cNvPr>
              <p:cNvGrpSpPr/>
              <p:nvPr/>
            </p:nvGrpSpPr>
            <p:grpSpPr>
              <a:xfrm>
                <a:off x="7460582" y="4135891"/>
                <a:ext cx="692818" cy="1019051"/>
                <a:chOff x="7578978" y="4293095"/>
                <a:chExt cx="692818" cy="1019051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40873995-4D0B-4A53-BCEB-B6513F77AC17}"/>
                    </a:ext>
                  </a:extLst>
                </p:cNvPr>
                <p:cNvSpPr/>
                <p:nvPr/>
              </p:nvSpPr>
              <p:spPr>
                <a:xfrm>
                  <a:off x="7608167" y="4293096"/>
                  <a:ext cx="634441" cy="9943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63500" dir="5400000" algn="ctr" rotWithShape="0">
                    <a:schemeClr val="bg1">
                      <a:lumMod val="85000"/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725AF56F-09C0-4652-B93F-D230C91C03A5}"/>
                    </a:ext>
                  </a:extLst>
                </p:cNvPr>
                <p:cNvSpPr/>
                <p:nvPr/>
              </p:nvSpPr>
              <p:spPr>
                <a:xfrm>
                  <a:off x="7608167" y="4293095"/>
                  <a:ext cx="634441" cy="634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DF8B72-4426-4F63-B1A2-FC2AF7AA1E73}"/>
                    </a:ext>
                  </a:extLst>
                </p:cNvPr>
                <p:cNvSpPr txBox="1"/>
                <p:nvPr/>
              </p:nvSpPr>
              <p:spPr>
                <a:xfrm>
                  <a:off x="7578978" y="4912036"/>
                  <a:ext cx="69281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rgbClr val="222222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White</a:t>
                  </a:r>
                </a:p>
                <a:p>
                  <a:pPr algn="ctr"/>
                  <a:r>
                    <a:rPr lang="en-US" altLang="ko-KR" sz="1000" dirty="0">
                      <a:solidFill>
                        <a:srgbClr val="222222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#FFFFFF</a:t>
                  </a:r>
                  <a:endParaRPr lang="ko-KR" altLang="en-US" sz="1000" dirty="0">
                    <a:solidFill>
                      <a:srgbClr val="222222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2A787B3D-80B1-4DF6-B012-3F6E1CA38F20}"/>
                  </a:ext>
                </a:extLst>
              </p:cNvPr>
              <p:cNvGrpSpPr/>
              <p:nvPr/>
            </p:nvGrpSpPr>
            <p:grpSpPr>
              <a:xfrm>
                <a:off x="8329487" y="4135891"/>
                <a:ext cx="683200" cy="1019051"/>
                <a:chOff x="7583787" y="4293095"/>
                <a:chExt cx="683200" cy="1019051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04956A5E-A6A9-4CE9-B51E-7700E565ED8A}"/>
                    </a:ext>
                  </a:extLst>
                </p:cNvPr>
                <p:cNvSpPr/>
                <p:nvPr/>
              </p:nvSpPr>
              <p:spPr>
                <a:xfrm>
                  <a:off x="7608167" y="4293096"/>
                  <a:ext cx="634441" cy="9943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63500" dir="5400000" algn="ctr" rotWithShape="0">
                    <a:schemeClr val="bg1">
                      <a:lumMod val="85000"/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81B5696C-F636-4DC6-A584-6FDA91968A14}"/>
                    </a:ext>
                  </a:extLst>
                </p:cNvPr>
                <p:cNvSpPr/>
                <p:nvPr/>
              </p:nvSpPr>
              <p:spPr>
                <a:xfrm>
                  <a:off x="7608167" y="4293095"/>
                  <a:ext cx="634441" cy="634441"/>
                </a:xfrm>
                <a:prstGeom prst="rect">
                  <a:avLst/>
                </a:prstGeom>
                <a:solidFill>
                  <a:srgbClr val="FFC20D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356C3DF-4942-4FAE-B1EA-0190B9171225}"/>
                    </a:ext>
                  </a:extLst>
                </p:cNvPr>
                <p:cNvSpPr txBox="1"/>
                <p:nvPr/>
              </p:nvSpPr>
              <p:spPr>
                <a:xfrm>
                  <a:off x="7583787" y="4912036"/>
                  <a:ext cx="68320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rgbClr val="222222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Amber</a:t>
                  </a:r>
                </a:p>
                <a:p>
                  <a:pPr algn="ctr"/>
                  <a:r>
                    <a:rPr lang="en-US" altLang="ko-KR" sz="1000" dirty="0">
                      <a:solidFill>
                        <a:srgbClr val="222222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#</a:t>
                  </a:r>
                  <a:r>
                    <a:rPr lang="en-US" altLang="ko-KR" sz="1000" dirty="0">
                      <a:solidFill>
                        <a:srgbClr val="222222"/>
                      </a:solidFill>
                      <a:effectLst/>
                      <a:latin typeface="Consolas" panose="020B0609020204030204" pitchFamily="49" charset="0"/>
                    </a:rPr>
                    <a:t>FFC20D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8E74BF5A-93B9-4FBA-A617-F6592620DF79}"/>
                  </a:ext>
                </a:extLst>
              </p:cNvPr>
              <p:cNvGrpSpPr/>
              <p:nvPr/>
            </p:nvGrpSpPr>
            <p:grpSpPr>
              <a:xfrm>
                <a:off x="9165861" y="4135891"/>
                <a:ext cx="678391" cy="1019051"/>
                <a:chOff x="7586191" y="4293095"/>
                <a:chExt cx="678391" cy="1019051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7D947FCD-7827-40CD-91D3-5DB8C6D66ACF}"/>
                    </a:ext>
                  </a:extLst>
                </p:cNvPr>
                <p:cNvSpPr/>
                <p:nvPr/>
              </p:nvSpPr>
              <p:spPr>
                <a:xfrm>
                  <a:off x="7608167" y="4293096"/>
                  <a:ext cx="634441" cy="9943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63500" dir="5400000" algn="ctr" rotWithShape="0">
                    <a:schemeClr val="bg1">
                      <a:lumMod val="85000"/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7AD98D88-0E50-4E47-BD78-2370E7830D63}"/>
                    </a:ext>
                  </a:extLst>
                </p:cNvPr>
                <p:cNvSpPr/>
                <p:nvPr/>
              </p:nvSpPr>
              <p:spPr>
                <a:xfrm>
                  <a:off x="7608167" y="4293095"/>
                  <a:ext cx="634441" cy="634441"/>
                </a:xfrm>
                <a:prstGeom prst="rect">
                  <a:avLst/>
                </a:prstGeom>
                <a:solidFill>
                  <a:srgbClr val="00913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EEA1579-E0A2-4CDB-B549-2431133DB43C}"/>
                    </a:ext>
                  </a:extLst>
                </p:cNvPr>
                <p:cNvSpPr txBox="1"/>
                <p:nvPr/>
              </p:nvSpPr>
              <p:spPr>
                <a:xfrm>
                  <a:off x="7586191" y="4912036"/>
                  <a:ext cx="67839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rgbClr val="222222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P. green</a:t>
                  </a:r>
                </a:p>
                <a:p>
                  <a:pPr algn="ctr"/>
                  <a:r>
                    <a:rPr lang="en-US" altLang="ko-KR" sz="1000" b="0" dirty="0">
                      <a:solidFill>
                        <a:srgbClr val="222222"/>
                      </a:solidFill>
                      <a:effectLst/>
                      <a:latin typeface="Consolas" panose="020B0609020204030204" pitchFamily="49" charset="0"/>
                    </a:rPr>
                    <a:t>#009132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12585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541" y="6356349"/>
            <a:ext cx="2743200" cy="365125"/>
          </a:xfrm>
        </p:spPr>
        <p:txBody>
          <a:bodyPr/>
          <a:lstStyle/>
          <a:p>
            <a:fld id="{EAC35D20-47D4-4D75-A609-DFB0CFE3D02E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BENCH MARKING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장점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C3883-7470-4243-A112-1141F828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532" y="1725217"/>
            <a:ext cx="7432724" cy="9672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E7FAAE-DEA0-49F6-A215-EA8D15D790E4}"/>
              </a:ext>
            </a:extLst>
          </p:cNvPr>
          <p:cNvSpPr txBox="1"/>
          <p:nvPr/>
        </p:nvSpPr>
        <p:spPr>
          <a:xfrm>
            <a:off x="6168008" y="3911804"/>
            <a:ext cx="52049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장점 </a:t>
            </a:r>
            <a:r>
              <a:rPr lang="en-US" altLang="ko-KR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(1/3)</a:t>
            </a:r>
          </a:p>
          <a:p>
            <a:endParaRPr lang="en-US" altLang="ko-KR" sz="20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footer</a:t>
            </a:r>
            <a:r>
              <a:rPr lang="ko-KR" altLang="en-US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에 </a:t>
            </a:r>
            <a:r>
              <a:rPr lang="en-US" altLang="ko-KR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logo</a:t>
            </a:r>
            <a:r>
              <a:rPr lang="ko-KR" altLang="en-US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를 없앰으로써 넓은 공간을 바탕으로 </a:t>
            </a:r>
            <a:r>
              <a:rPr lang="en-US" altLang="ko-KR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SNS logo</a:t>
            </a:r>
            <a:r>
              <a:rPr lang="ko-KR" altLang="en-US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의 가시성을 확보함</a:t>
            </a:r>
          </a:p>
        </p:txBody>
      </p:sp>
    </p:spTree>
    <p:extLst>
      <p:ext uri="{BB962C8B-B14F-4D97-AF65-F5344CB8AC3E}">
        <p14:creationId xmlns:p14="http://schemas.microsoft.com/office/powerpoint/2010/main" val="1706207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541" y="6356349"/>
            <a:ext cx="2743200" cy="365125"/>
          </a:xfrm>
        </p:spPr>
        <p:txBody>
          <a:bodyPr/>
          <a:lstStyle/>
          <a:p>
            <a:fld id="{EAC35D20-47D4-4D75-A609-DFB0CFE3D02E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BENCH MARKING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장점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C3883-7470-4243-A112-1141F828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432" y="1556792"/>
            <a:ext cx="4597937" cy="1970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E7FAAE-DEA0-49F6-A215-EA8D15D790E4}"/>
              </a:ext>
            </a:extLst>
          </p:cNvPr>
          <p:cNvSpPr txBox="1"/>
          <p:nvPr/>
        </p:nvSpPr>
        <p:spPr>
          <a:xfrm>
            <a:off x="6168008" y="3911804"/>
            <a:ext cx="3762568" cy="1235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장점 </a:t>
            </a:r>
            <a:r>
              <a:rPr lang="en-US" altLang="ko-KR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(2/3)</a:t>
            </a:r>
          </a:p>
          <a:p>
            <a:endParaRPr lang="en-US" altLang="ko-KR" sz="20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메뉴에 대한 직관적인 설명을 제공하고 아이콘을 클릭 시</a:t>
            </a:r>
            <a:endParaRPr lang="en-US" altLang="ko-KR" sz="1200" b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보다 구체적인 설명을 제공하여 사용자에게 편의성을 제공</a:t>
            </a:r>
          </a:p>
        </p:txBody>
      </p:sp>
    </p:spTree>
    <p:extLst>
      <p:ext uri="{BB962C8B-B14F-4D97-AF65-F5344CB8AC3E}">
        <p14:creationId xmlns:p14="http://schemas.microsoft.com/office/powerpoint/2010/main" val="723921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541" y="6356349"/>
            <a:ext cx="2743200" cy="365125"/>
          </a:xfrm>
        </p:spPr>
        <p:txBody>
          <a:bodyPr/>
          <a:lstStyle/>
          <a:p>
            <a:fld id="{EAC35D20-47D4-4D75-A609-DFB0CFE3D02E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BENCH MARKING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장점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C3883-7470-4243-A112-1141F828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432" y="1574706"/>
            <a:ext cx="4597937" cy="19347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E7FAAE-DEA0-49F6-A215-EA8D15D790E4}"/>
              </a:ext>
            </a:extLst>
          </p:cNvPr>
          <p:cNvSpPr txBox="1"/>
          <p:nvPr/>
        </p:nvSpPr>
        <p:spPr>
          <a:xfrm>
            <a:off x="6168008" y="3911804"/>
            <a:ext cx="51716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장점 </a:t>
            </a:r>
            <a:r>
              <a:rPr lang="en-US" altLang="ko-KR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(3/3)</a:t>
            </a:r>
          </a:p>
          <a:p>
            <a:endParaRPr lang="en-US" altLang="ko-KR" sz="20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종료된 이벤트는 흑백으로 표시하여 누구나 쉽게 알아볼 수 있도록 한 높은 명료성</a:t>
            </a:r>
          </a:p>
        </p:txBody>
      </p:sp>
    </p:spTree>
    <p:extLst>
      <p:ext uri="{BB962C8B-B14F-4D97-AF65-F5344CB8AC3E}">
        <p14:creationId xmlns:p14="http://schemas.microsoft.com/office/powerpoint/2010/main" val="2523821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541" y="6356349"/>
            <a:ext cx="2743200" cy="365125"/>
          </a:xfrm>
        </p:spPr>
        <p:txBody>
          <a:bodyPr/>
          <a:lstStyle/>
          <a:p>
            <a:fld id="{EAC35D20-47D4-4D75-A609-DFB0CFE3D02E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BENCH MARKING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단점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C3883-7470-4243-A112-1141F828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383" y="1196752"/>
            <a:ext cx="3178670" cy="3267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E7FAAE-DEA0-49F6-A215-EA8D15D790E4}"/>
              </a:ext>
            </a:extLst>
          </p:cNvPr>
          <p:cNvSpPr txBox="1"/>
          <p:nvPr/>
        </p:nvSpPr>
        <p:spPr>
          <a:xfrm>
            <a:off x="6168008" y="3911804"/>
            <a:ext cx="594585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 </a:t>
            </a:r>
            <a:r>
              <a:rPr lang="en-US" altLang="ko-KR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(1/3)</a:t>
            </a:r>
          </a:p>
          <a:p>
            <a:endParaRPr lang="en-US" altLang="ko-KR" sz="20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 주문에 비회원 주문기능이 없어 첫 방문자가 주문하기까지의 시간이 많이 걸릴 수 있음</a:t>
            </a:r>
          </a:p>
        </p:txBody>
      </p:sp>
    </p:spTree>
    <p:extLst>
      <p:ext uri="{BB962C8B-B14F-4D97-AF65-F5344CB8AC3E}">
        <p14:creationId xmlns:p14="http://schemas.microsoft.com/office/powerpoint/2010/main" val="1873576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541" y="6356349"/>
            <a:ext cx="2743200" cy="365125"/>
          </a:xfrm>
        </p:spPr>
        <p:txBody>
          <a:bodyPr/>
          <a:lstStyle/>
          <a:p>
            <a:fld id="{EAC35D20-47D4-4D75-A609-DFB0CFE3D02E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BENCH MARKING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단점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C3883-7470-4243-A112-1141F828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383" y="1196752"/>
            <a:ext cx="3178670" cy="3267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E7FAAE-DEA0-49F6-A215-EA8D15D790E4}"/>
              </a:ext>
            </a:extLst>
          </p:cNvPr>
          <p:cNvSpPr txBox="1"/>
          <p:nvPr/>
        </p:nvSpPr>
        <p:spPr>
          <a:xfrm>
            <a:off x="6168008" y="3911804"/>
            <a:ext cx="594585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 </a:t>
            </a:r>
            <a:r>
              <a:rPr lang="en-US" altLang="ko-KR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(1/3)</a:t>
            </a:r>
          </a:p>
          <a:p>
            <a:endParaRPr lang="en-US" altLang="ko-KR" sz="20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b="0" dirty="0">
                <a:solidFill>
                  <a:schemeClr val="bg1">
                    <a:lumMod val="9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 주문에 비회원 주문기능이 없어 첫 방문자가 주문하기까지의 시간이 많이 걸릴 수 있음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086A00-450C-4052-98FA-90EBF061E702}"/>
              </a:ext>
            </a:extLst>
          </p:cNvPr>
          <p:cNvGrpSpPr/>
          <p:nvPr/>
        </p:nvGrpSpPr>
        <p:grpSpPr>
          <a:xfrm>
            <a:off x="6168008" y="4789034"/>
            <a:ext cx="5434661" cy="284660"/>
            <a:chOff x="6168008" y="4789034"/>
            <a:chExt cx="5434661" cy="28466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094E53-58A4-4718-8868-B179340928A9}"/>
                </a:ext>
              </a:extLst>
            </p:cNvPr>
            <p:cNvSpPr txBox="1"/>
            <p:nvPr/>
          </p:nvSpPr>
          <p:spPr>
            <a:xfrm>
              <a:off x="6168008" y="4789034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393E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▶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3A9B91-25CD-4E1F-9884-7CA013DA013E}"/>
                </a:ext>
              </a:extLst>
            </p:cNvPr>
            <p:cNvSpPr txBox="1"/>
            <p:nvPr/>
          </p:nvSpPr>
          <p:spPr>
            <a:xfrm>
              <a:off x="6330072" y="4796695"/>
              <a:ext cx="52725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비회원주문 페이지를 만들고 </a:t>
              </a:r>
              <a:r>
                <a:rPr lang="ko-KR" altLang="en-US" sz="1200" b="1" dirty="0">
                  <a:solidFill>
                    <a:srgbClr val="00913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주문번호로 주문내역을 확인</a:t>
              </a:r>
              <a:r>
                <a:rPr lang="ko-KR" altLang="en-US" sz="1200" b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할 수 있는 서비스를 제공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6179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541" y="6356349"/>
            <a:ext cx="2743200" cy="365125"/>
          </a:xfrm>
        </p:spPr>
        <p:txBody>
          <a:bodyPr/>
          <a:lstStyle/>
          <a:p>
            <a:fld id="{EAC35D20-47D4-4D75-A609-DFB0CFE3D02E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BENCH MARKING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단점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C3883-7470-4243-A112-1141F828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382" y="1231590"/>
            <a:ext cx="4955586" cy="2498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E7FAAE-DEA0-49F6-A215-EA8D15D790E4}"/>
              </a:ext>
            </a:extLst>
          </p:cNvPr>
          <p:cNvSpPr txBox="1"/>
          <p:nvPr/>
        </p:nvSpPr>
        <p:spPr>
          <a:xfrm>
            <a:off x="6168008" y="3911804"/>
            <a:ext cx="590693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 </a:t>
            </a:r>
            <a:r>
              <a:rPr lang="en-US" altLang="ko-KR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(2/3)</a:t>
            </a:r>
          </a:p>
          <a:p>
            <a:endParaRPr lang="en-US" altLang="ko-KR" sz="20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매장 찾기를 누르면 현재위치를 요청</a:t>
            </a:r>
            <a:r>
              <a:rPr lang="en-US" altLang="ko-KR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(require)</a:t>
            </a:r>
            <a:r>
              <a:rPr lang="ko-KR" altLang="en-US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하지 않아 직접 검색해야 하는 번거로움이 있음</a:t>
            </a:r>
          </a:p>
        </p:txBody>
      </p:sp>
    </p:spTree>
    <p:extLst>
      <p:ext uri="{BB962C8B-B14F-4D97-AF65-F5344CB8AC3E}">
        <p14:creationId xmlns:p14="http://schemas.microsoft.com/office/powerpoint/2010/main" val="178552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541" y="6356349"/>
            <a:ext cx="2743200" cy="365125"/>
          </a:xfrm>
        </p:spPr>
        <p:txBody>
          <a:bodyPr/>
          <a:lstStyle/>
          <a:p>
            <a:fld id="{EAC35D20-47D4-4D75-A609-DFB0CFE3D02E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BENCH MARKING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단점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7FAAE-DEA0-49F6-A215-EA8D15D790E4}"/>
              </a:ext>
            </a:extLst>
          </p:cNvPr>
          <p:cNvSpPr txBox="1"/>
          <p:nvPr/>
        </p:nvSpPr>
        <p:spPr>
          <a:xfrm>
            <a:off x="6168008" y="3911804"/>
            <a:ext cx="590693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 </a:t>
            </a:r>
            <a:r>
              <a:rPr lang="en-US" altLang="ko-KR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(2/3)</a:t>
            </a:r>
          </a:p>
          <a:p>
            <a:endParaRPr lang="en-US" altLang="ko-KR" sz="20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b="0" dirty="0">
                <a:solidFill>
                  <a:schemeClr val="bg1">
                    <a:lumMod val="9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매장 찾기를 누르면 현재위치를 요청</a:t>
            </a:r>
            <a:r>
              <a:rPr lang="en-US" altLang="ko-KR" sz="1200" b="0" dirty="0">
                <a:solidFill>
                  <a:schemeClr val="bg1">
                    <a:lumMod val="9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(require)</a:t>
            </a:r>
            <a:r>
              <a:rPr lang="ko-KR" altLang="en-US" sz="1200" b="0" dirty="0">
                <a:solidFill>
                  <a:schemeClr val="bg1">
                    <a:lumMod val="9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하지 않아 직접 검색해야 하는 번거로움이 있음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D3AC722-8CAD-49CF-9EFA-8DDEE21D6C6B}"/>
              </a:ext>
            </a:extLst>
          </p:cNvPr>
          <p:cNvGrpSpPr/>
          <p:nvPr/>
        </p:nvGrpSpPr>
        <p:grpSpPr>
          <a:xfrm>
            <a:off x="6168008" y="4789034"/>
            <a:ext cx="5004800" cy="284660"/>
            <a:chOff x="6168008" y="4789034"/>
            <a:chExt cx="5004800" cy="2846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269B62-7A99-4939-83B9-541A221D543A}"/>
                </a:ext>
              </a:extLst>
            </p:cNvPr>
            <p:cNvSpPr txBox="1"/>
            <p:nvPr/>
          </p:nvSpPr>
          <p:spPr>
            <a:xfrm>
              <a:off x="6168008" y="4789034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393E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▶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AEAA8C-3B84-426A-9AA5-4BFC1D2C259A}"/>
                </a:ext>
              </a:extLst>
            </p:cNvPr>
            <p:cNvSpPr txBox="1"/>
            <p:nvPr/>
          </p:nvSpPr>
          <p:spPr>
            <a:xfrm>
              <a:off x="6330072" y="4796695"/>
              <a:ext cx="48427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913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Local storage</a:t>
              </a:r>
              <a:r>
                <a:rPr lang="ko-KR" altLang="en-US" sz="1200" b="1" dirty="0">
                  <a:solidFill>
                    <a:srgbClr val="00913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 위치정보를 저장</a:t>
              </a:r>
              <a:r>
                <a:rPr lang="ko-KR" altLang="en-US" sz="1200" b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하여 사용자에게 위치기반 서비스를 제공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CC44E7A-123B-4E37-8C53-4D7912C6E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382" y="1231590"/>
            <a:ext cx="4955586" cy="249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92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541" y="6356349"/>
            <a:ext cx="2743200" cy="365125"/>
          </a:xfrm>
        </p:spPr>
        <p:txBody>
          <a:bodyPr/>
          <a:lstStyle/>
          <a:p>
            <a:fld id="{EAC35D20-47D4-4D75-A609-DFB0CFE3D02E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BENCH MARKING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단점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C3883-7470-4243-A112-1141F828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382" y="1340768"/>
            <a:ext cx="5083301" cy="2167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E7FAAE-DEA0-49F6-A215-EA8D15D790E4}"/>
              </a:ext>
            </a:extLst>
          </p:cNvPr>
          <p:cNvSpPr txBox="1"/>
          <p:nvPr/>
        </p:nvSpPr>
        <p:spPr>
          <a:xfrm>
            <a:off x="6168008" y="3911804"/>
            <a:ext cx="383951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 </a:t>
            </a:r>
            <a:r>
              <a:rPr lang="en-US" altLang="ko-KR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(3/3)</a:t>
            </a:r>
          </a:p>
          <a:p>
            <a:endParaRPr lang="en-US" altLang="ko-KR" sz="20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신선한 재료소개의 글자 등이 가운데 정렬이 되어 있지 않음</a:t>
            </a:r>
          </a:p>
        </p:txBody>
      </p:sp>
    </p:spTree>
    <p:extLst>
      <p:ext uri="{BB962C8B-B14F-4D97-AF65-F5344CB8AC3E}">
        <p14:creationId xmlns:p14="http://schemas.microsoft.com/office/powerpoint/2010/main" val="2019537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541" y="6356349"/>
            <a:ext cx="2743200" cy="365125"/>
          </a:xfrm>
        </p:spPr>
        <p:txBody>
          <a:bodyPr/>
          <a:lstStyle/>
          <a:p>
            <a:fld id="{EAC35D20-47D4-4D75-A609-DFB0CFE3D02E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BENCH MARKING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단점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7FAAE-DEA0-49F6-A215-EA8D15D790E4}"/>
              </a:ext>
            </a:extLst>
          </p:cNvPr>
          <p:cNvSpPr txBox="1"/>
          <p:nvPr/>
        </p:nvSpPr>
        <p:spPr>
          <a:xfrm>
            <a:off x="6168008" y="3911804"/>
            <a:ext cx="383951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 </a:t>
            </a:r>
            <a:r>
              <a:rPr lang="en-US" altLang="ko-KR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(3/3)</a:t>
            </a:r>
          </a:p>
          <a:p>
            <a:endParaRPr lang="en-US" altLang="ko-KR" sz="20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b="0" dirty="0">
                <a:solidFill>
                  <a:schemeClr val="bg1">
                    <a:lumMod val="9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신선한 재료소개의 글자 등이 가운데 정렬이 되어 있지 않음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6543C2F-8C15-4679-8AB7-623B99F9495D}"/>
              </a:ext>
            </a:extLst>
          </p:cNvPr>
          <p:cNvGrpSpPr/>
          <p:nvPr/>
        </p:nvGrpSpPr>
        <p:grpSpPr>
          <a:xfrm>
            <a:off x="6168008" y="4789034"/>
            <a:ext cx="4224651" cy="284660"/>
            <a:chOff x="6168008" y="4789034"/>
            <a:chExt cx="4224651" cy="2846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27421D-5C5B-4F85-8644-34BFDEBC1BDE}"/>
                </a:ext>
              </a:extLst>
            </p:cNvPr>
            <p:cNvSpPr txBox="1"/>
            <p:nvPr/>
          </p:nvSpPr>
          <p:spPr>
            <a:xfrm>
              <a:off x="6168008" y="4789034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393E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▶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AE9791-82B3-4A7B-8446-20F554A19AEF}"/>
                </a:ext>
              </a:extLst>
            </p:cNvPr>
            <p:cNvSpPr txBox="1"/>
            <p:nvPr/>
          </p:nvSpPr>
          <p:spPr>
            <a:xfrm>
              <a:off x="6330072" y="4796695"/>
              <a:ext cx="4062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margin, padding, position</a:t>
              </a:r>
              <a:r>
                <a:rPr lang="ko-KR" altLang="en-US" sz="1200" b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 등을 조절하여 </a:t>
              </a:r>
              <a:r>
                <a:rPr lang="ko-KR" altLang="en-US" sz="1200" b="1" dirty="0">
                  <a:solidFill>
                    <a:srgbClr val="00913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가운데로 정렬</a:t>
              </a:r>
              <a:r>
                <a:rPr lang="ko-KR" altLang="en-US" sz="1200" b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시킴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5489B03-DF5F-49FD-8EF7-15280876D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382" y="1340768"/>
            <a:ext cx="5083301" cy="216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81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5D20-47D4-4D75-A609-DFB0CFE3D02E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5051884" y="136525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  <a:endParaRPr lang="ko-KR" altLang="en-US" b="1" dirty="0">
              <a:solidFill>
                <a:srgbClr val="00913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106ED7-732B-46C7-8242-236D1581C28D}"/>
              </a:ext>
            </a:extLst>
          </p:cNvPr>
          <p:cNvSpPr/>
          <p:nvPr/>
        </p:nvSpPr>
        <p:spPr>
          <a:xfrm>
            <a:off x="0" y="1635757"/>
            <a:ext cx="12192000" cy="216024"/>
          </a:xfrm>
          <a:prstGeom prst="rect">
            <a:avLst/>
          </a:prstGeom>
          <a:solidFill>
            <a:srgbClr val="029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1A41964-9494-4CAC-9506-2ECAD55B86C7}"/>
              </a:ext>
            </a:extLst>
          </p:cNvPr>
          <p:cNvGrpSpPr/>
          <p:nvPr/>
        </p:nvGrpSpPr>
        <p:grpSpPr>
          <a:xfrm>
            <a:off x="793675" y="1572027"/>
            <a:ext cx="10604649" cy="3713945"/>
            <a:chOff x="622613" y="1603596"/>
            <a:chExt cx="10604649" cy="3713945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3503C8A-5619-46B6-9413-75CE9280E183}"/>
                </a:ext>
              </a:extLst>
            </p:cNvPr>
            <p:cNvSpPr/>
            <p:nvPr/>
          </p:nvSpPr>
          <p:spPr>
            <a:xfrm>
              <a:off x="1631504" y="1623203"/>
              <a:ext cx="364686" cy="36468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1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250ADDB-7C83-41CB-9502-D2CB8CF80A19}"/>
                </a:ext>
              </a:extLst>
            </p:cNvPr>
            <p:cNvGrpSpPr/>
            <p:nvPr/>
          </p:nvGrpSpPr>
          <p:grpSpPr>
            <a:xfrm>
              <a:off x="622613" y="2208650"/>
              <a:ext cx="2382468" cy="3108891"/>
              <a:chOff x="1014263" y="2008148"/>
              <a:chExt cx="2382468" cy="3108891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18CB226-709A-4B13-9A19-77B9351AC165}"/>
                  </a:ext>
                </a:extLst>
              </p:cNvPr>
              <p:cNvSpPr/>
              <p:nvPr/>
            </p:nvSpPr>
            <p:spPr>
              <a:xfrm>
                <a:off x="1014263" y="2008148"/>
                <a:ext cx="2382468" cy="31088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>
                <a:defPPr>
                  <a:defRPr lang="ko-KR"/>
                </a:defPPr>
                <a:lvl1pPr marL="0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19488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38977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58465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77952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97440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116929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636417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155905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2E4B04-5E47-4A0D-A669-43EB975AACEF}"/>
                  </a:ext>
                </a:extLst>
              </p:cNvPr>
              <p:cNvSpPr txBox="1"/>
              <p:nvPr/>
            </p:nvSpPr>
            <p:spPr>
              <a:xfrm>
                <a:off x="1464373" y="2125445"/>
                <a:ext cx="1459050" cy="878888"/>
              </a:xfrm>
              <a:prstGeom prst="rect">
                <a:avLst/>
              </a:prstGeom>
              <a:noFill/>
            </p:spPr>
            <p:txBody>
              <a:bodyPr wrap="none" lIns="91438" tIns="45719" rIns="91438" bIns="35999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9132"/>
                    </a:solidFill>
                    <a:latin typeface="위메프" panose="020B0600000101010101" pitchFamily="50" charset="-127"/>
                    <a:ea typeface="위메프" panose="020B0600000101010101" pitchFamily="50" charset="-127"/>
                  </a:rPr>
                  <a:t>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9132"/>
                    </a:solidFill>
                    <a:latin typeface="위메프" panose="020B0600000101010101" pitchFamily="50" charset="-127"/>
                    <a:ea typeface="위메프" panose="020B0600000101010101" pitchFamily="50" charset="-127"/>
                  </a:rPr>
                  <a:t>INTRODUCE</a:t>
                </a:r>
                <a:endParaRPr lang="ko-KR" altLang="en-US" b="1" dirty="0">
                  <a:solidFill>
                    <a:srgbClr val="009132"/>
                  </a:solidFill>
                  <a:latin typeface="위메프" panose="020B0600000101010101" pitchFamily="50" charset="-127"/>
                  <a:ea typeface="위메프" panose="020B0600000101010101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5F1032-8D86-4B06-84BB-7FD05ABA1DA4}"/>
                  </a:ext>
                </a:extLst>
              </p:cNvPr>
              <p:cNvSpPr txBox="1"/>
              <p:nvPr/>
            </p:nvSpPr>
            <p:spPr>
              <a:xfrm>
                <a:off x="1240878" y="3400765"/>
                <a:ext cx="1704309" cy="896718"/>
              </a:xfrm>
              <a:prstGeom prst="rect">
                <a:avLst/>
              </a:prstGeom>
              <a:noFill/>
            </p:spPr>
            <p:txBody>
              <a:bodyPr wrap="none" lIns="91438" tIns="45719" rIns="91438" bIns="45719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I. </a:t>
                </a:r>
                <a:r>
                  <a:rPr lang="ko-KR" altLang="en-US" sz="1200" dirty="0" err="1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써브웨이</a:t>
                </a:r>
                <a:r>
                  <a:rPr lang="ko-KR" altLang="en-US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소개</a:t>
                </a:r>
                <a:endParaRPr lang="en-US" altLang="ko-KR" sz="1200" dirty="0">
                  <a:solidFill>
                    <a:srgbClr val="393E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II. </a:t>
                </a:r>
                <a:r>
                  <a:rPr lang="ko-KR" altLang="en-US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요구사항 및 분석</a:t>
                </a:r>
                <a:endParaRPr lang="en-US" altLang="ko-KR" sz="1200" dirty="0">
                  <a:solidFill>
                    <a:srgbClr val="393E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III. </a:t>
                </a:r>
                <a:r>
                  <a:rPr lang="ko-KR" altLang="en-US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홈페이지 방문자 분석</a:t>
                </a:r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2A410788-EE6F-463A-B9B5-79B7F2A514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4379" y="3138048"/>
                <a:ext cx="2202239" cy="0"/>
              </a:xfrm>
              <a:prstGeom prst="line">
                <a:avLst/>
              </a:prstGeom>
              <a:ln>
                <a:solidFill>
                  <a:srgbClr val="EAEAEA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69DA713-CA0C-46EC-8FE4-E0CF4AC1AF51}"/>
                </a:ext>
              </a:extLst>
            </p:cNvPr>
            <p:cNvSpPr/>
            <p:nvPr/>
          </p:nvSpPr>
          <p:spPr>
            <a:xfrm>
              <a:off x="4372231" y="1603596"/>
              <a:ext cx="364686" cy="36468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1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F26FC5A-4F84-4425-BB34-1E3F709B046B}"/>
                </a:ext>
              </a:extLst>
            </p:cNvPr>
            <p:cNvGrpSpPr/>
            <p:nvPr/>
          </p:nvGrpSpPr>
          <p:grpSpPr>
            <a:xfrm>
              <a:off x="3363340" y="2189043"/>
              <a:ext cx="2382468" cy="3108891"/>
              <a:chOff x="1014263" y="2008148"/>
              <a:chExt cx="2382468" cy="3108891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9674631-A739-497E-ADD5-D3EAC0B18D36}"/>
                  </a:ext>
                </a:extLst>
              </p:cNvPr>
              <p:cNvSpPr/>
              <p:nvPr/>
            </p:nvSpPr>
            <p:spPr>
              <a:xfrm>
                <a:off x="1014263" y="2008148"/>
                <a:ext cx="2382468" cy="31088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>
                <a:defPPr>
                  <a:defRPr lang="ko-KR"/>
                </a:defPPr>
                <a:lvl1pPr marL="0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19488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38977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58465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77952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97440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116929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636417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155905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ACC039-1A01-4619-986D-1EE2DEDEFA5B}"/>
                  </a:ext>
                </a:extLst>
              </p:cNvPr>
              <p:cNvSpPr txBox="1"/>
              <p:nvPr/>
            </p:nvSpPr>
            <p:spPr>
              <a:xfrm>
                <a:off x="1090393" y="2125445"/>
                <a:ext cx="2207010" cy="878888"/>
              </a:xfrm>
              <a:prstGeom prst="rect">
                <a:avLst/>
              </a:prstGeom>
              <a:noFill/>
            </p:spPr>
            <p:txBody>
              <a:bodyPr wrap="none" lIns="91438" tIns="45719" rIns="91438" bIns="35999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9132"/>
                    </a:solidFill>
                    <a:latin typeface="위메프" panose="020B0600000101010101" pitchFamily="50" charset="-127"/>
                    <a:ea typeface="위메프" panose="020B0600000101010101" pitchFamily="50" charset="-127"/>
                  </a:rPr>
                  <a:t>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9132"/>
                    </a:solidFill>
                    <a:latin typeface="위메프" panose="020B0600000101010101" pitchFamily="50" charset="-127"/>
                    <a:ea typeface="위메프" panose="020B0600000101010101" pitchFamily="50" charset="-127"/>
                  </a:rPr>
                  <a:t>TARGET ANALYSIS</a:t>
                </a:r>
                <a:endParaRPr lang="ko-KR" altLang="en-US" b="1" dirty="0">
                  <a:solidFill>
                    <a:srgbClr val="009132"/>
                  </a:solidFill>
                  <a:latin typeface="위메프" panose="020B0600000101010101" pitchFamily="50" charset="-127"/>
                  <a:ea typeface="위메프" panose="020B0600000101010101" pitchFamily="50" charset="-127"/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DED31318-8040-4723-BF3A-224F9768C9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4379" y="3138048"/>
                <a:ext cx="2202239" cy="0"/>
              </a:xfrm>
              <a:prstGeom prst="line">
                <a:avLst/>
              </a:prstGeom>
              <a:ln>
                <a:solidFill>
                  <a:srgbClr val="EAEAEA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677F8B1-C5BB-4845-9F6E-68888699256B}"/>
                </a:ext>
              </a:extLst>
            </p:cNvPr>
            <p:cNvSpPr/>
            <p:nvPr/>
          </p:nvSpPr>
          <p:spPr>
            <a:xfrm>
              <a:off x="7112958" y="1623203"/>
              <a:ext cx="364686" cy="36468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1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7B5D2A9-AC9A-4A78-A8F9-491DED2F5058}"/>
                </a:ext>
              </a:extLst>
            </p:cNvPr>
            <p:cNvGrpSpPr/>
            <p:nvPr/>
          </p:nvGrpSpPr>
          <p:grpSpPr>
            <a:xfrm>
              <a:off x="6104067" y="2208650"/>
              <a:ext cx="2382468" cy="3108891"/>
              <a:chOff x="1014263" y="2008148"/>
              <a:chExt cx="2382468" cy="3108891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39F5E7D-C2B2-4EDC-B77B-DF30C94458FA}"/>
                  </a:ext>
                </a:extLst>
              </p:cNvPr>
              <p:cNvSpPr/>
              <p:nvPr/>
            </p:nvSpPr>
            <p:spPr>
              <a:xfrm>
                <a:off x="1014263" y="2008148"/>
                <a:ext cx="2382468" cy="31088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>
                <a:defPPr>
                  <a:defRPr lang="ko-KR"/>
                </a:defPPr>
                <a:lvl1pPr marL="0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19488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38977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58465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77952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97440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116929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636417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155905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324F10F-61B2-4526-848B-DEFB266FEBD5}"/>
                  </a:ext>
                </a:extLst>
              </p:cNvPr>
              <p:cNvSpPr txBox="1"/>
              <p:nvPr/>
            </p:nvSpPr>
            <p:spPr>
              <a:xfrm>
                <a:off x="1175032" y="2125445"/>
                <a:ext cx="2037733" cy="878888"/>
              </a:xfrm>
              <a:prstGeom prst="rect">
                <a:avLst/>
              </a:prstGeom>
              <a:noFill/>
            </p:spPr>
            <p:txBody>
              <a:bodyPr wrap="none" lIns="91438" tIns="45719" rIns="91438" bIns="35999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9132"/>
                    </a:solidFill>
                    <a:latin typeface="위메프" panose="020B0600000101010101" pitchFamily="50" charset="-127"/>
                    <a:ea typeface="위메프" panose="020B0600000101010101" pitchFamily="50" charset="-127"/>
                  </a:rPr>
                  <a:t>03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9132"/>
                    </a:solidFill>
                    <a:latin typeface="위메프" panose="020B0600000101010101" pitchFamily="50" charset="-127"/>
                    <a:ea typeface="위메프" panose="020B0600000101010101" pitchFamily="50" charset="-127"/>
                  </a:rPr>
                  <a:t>BENCH MARKING</a:t>
                </a:r>
                <a:endParaRPr lang="ko-KR" altLang="en-US" b="1" dirty="0">
                  <a:solidFill>
                    <a:srgbClr val="009132"/>
                  </a:solidFill>
                  <a:latin typeface="위메프" panose="020B0600000101010101" pitchFamily="50" charset="-127"/>
                  <a:ea typeface="위메프" panose="020B0600000101010101" pitchFamily="50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6B6668DF-E645-4FB4-B00F-FCFF945561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4379" y="3138048"/>
                <a:ext cx="2202239" cy="0"/>
              </a:xfrm>
              <a:prstGeom prst="line">
                <a:avLst/>
              </a:prstGeom>
              <a:ln>
                <a:solidFill>
                  <a:srgbClr val="EAEAEA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082E9E6-6CEE-40E7-8215-7CCEDCA3E2B9}"/>
                </a:ext>
              </a:extLst>
            </p:cNvPr>
            <p:cNvSpPr/>
            <p:nvPr/>
          </p:nvSpPr>
          <p:spPr>
            <a:xfrm>
              <a:off x="9853685" y="1603596"/>
              <a:ext cx="364686" cy="36468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1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3E2B515-E8EC-42B5-84DC-1EBED2B094A1}"/>
                </a:ext>
              </a:extLst>
            </p:cNvPr>
            <p:cNvGrpSpPr/>
            <p:nvPr/>
          </p:nvGrpSpPr>
          <p:grpSpPr>
            <a:xfrm>
              <a:off x="8844794" y="2189043"/>
              <a:ext cx="2382468" cy="3108891"/>
              <a:chOff x="1014263" y="2008148"/>
              <a:chExt cx="2382468" cy="310889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4E42F8B-8CEB-4DD5-B51C-28B1CB037054}"/>
                  </a:ext>
                </a:extLst>
              </p:cNvPr>
              <p:cNvSpPr/>
              <p:nvPr/>
            </p:nvSpPr>
            <p:spPr>
              <a:xfrm>
                <a:off x="1014263" y="2008148"/>
                <a:ext cx="2382468" cy="31088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>
                <a:defPPr>
                  <a:defRPr lang="ko-KR"/>
                </a:defPPr>
                <a:lvl1pPr marL="0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19488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38977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58465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77952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97440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116929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636417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155905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AAC13D2-CA74-446B-822C-391358351DBF}"/>
                  </a:ext>
                </a:extLst>
              </p:cNvPr>
              <p:cNvSpPr txBox="1"/>
              <p:nvPr/>
            </p:nvSpPr>
            <p:spPr>
              <a:xfrm>
                <a:off x="1018707" y="2125445"/>
                <a:ext cx="2350383" cy="878888"/>
              </a:xfrm>
              <a:prstGeom prst="rect">
                <a:avLst/>
              </a:prstGeom>
              <a:noFill/>
            </p:spPr>
            <p:txBody>
              <a:bodyPr wrap="none" lIns="91438" tIns="45719" rIns="91438" bIns="35999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9132"/>
                    </a:solidFill>
                    <a:latin typeface="위메프" panose="020B0600000101010101" pitchFamily="50" charset="-127"/>
                    <a:ea typeface="위메프" panose="020B0600000101010101" pitchFamily="50" charset="-127"/>
                  </a:rPr>
                  <a:t>04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9132"/>
                    </a:solidFill>
                    <a:latin typeface="위메프" panose="020B0600000101010101" pitchFamily="50" charset="-127"/>
                    <a:ea typeface="위메프" panose="020B0600000101010101" pitchFamily="50" charset="-127"/>
                  </a:rPr>
                  <a:t>RENEWAL CONCEPT</a:t>
                </a:r>
                <a:endParaRPr lang="ko-KR" altLang="en-US" b="1" dirty="0">
                  <a:solidFill>
                    <a:srgbClr val="009132"/>
                  </a:solidFill>
                  <a:latin typeface="위메프" panose="020B0600000101010101" pitchFamily="50" charset="-127"/>
                  <a:ea typeface="위메프" panose="020B0600000101010101" pitchFamily="50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D1F23979-20A5-492A-A668-29145461A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4379" y="3138048"/>
                <a:ext cx="2202239" cy="0"/>
              </a:xfrm>
              <a:prstGeom prst="line">
                <a:avLst/>
              </a:prstGeom>
              <a:ln>
                <a:solidFill>
                  <a:srgbClr val="EAEAEA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BE38B82-40CE-4B30-9B7D-A85B86036DDE}"/>
              </a:ext>
            </a:extLst>
          </p:cNvPr>
          <p:cNvSpPr txBox="1"/>
          <p:nvPr/>
        </p:nvSpPr>
        <p:spPr>
          <a:xfrm>
            <a:off x="4212274" y="3557127"/>
            <a:ext cx="894793" cy="619719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타겟 설정</a:t>
            </a:r>
            <a:endParaRPr lang="en-US" altLang="ko-KR" sz="1200" dirty="0">
              <a:solidFill>
                <a:srgbClr val="393E4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페르소나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642CBB-09B0-4C09-A5BA-4295D0B14B4A}"/>
              </a:ext>
            </a:extLst>
          </p:cNvPr>
          <p:cNvSpPr txBox="1"/>
          <p:nvPr/>
        </p:nvSpPr>
        <p:spPr>
          <a:xfrm>
            <a:off x="6520432" y="3558945"/>
            <a:ext cx="1891861" cy="1450716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분석</a:t>
            </a:r>
            <a:endParaRPr lang="en-US" altLang="ko-KR" sz="1200" dirty="0">
              <a:solidFill>
                <a:srgbClr val="393E4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장점</a:t>
            </a:r>
            <a:r>
              <a:rPr lang="en-US" altLang="ko-KR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1200" dirty="0">
              <a:solidFill>
                <a:srgbClr val="393E4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분석</a:t>
            </a:r>
            <a:endParaRPr lang="en-US" altLang="ko-KR" sz="1200" dirty="0">
              <a:solidFill>
                <a:srgbClr val="393E4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장점</a:t>
            </a:r>
            <a:r>
              <a:rPr lang="en-US" altLang="ko-KR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1200" dirty="0">
              <a:solidFill>
                <a:srgbClr val="393E4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SWOT</a:t>
            </a: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1200" dirty="0">
              <a:solidFill>
                <a:srgbClr val="393E4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BC3C22-605B-451B-BD0B-85C5E66CBAD4}"/>
              </a:ext>
            </a:extLst>
          </p:cNvPr>
          <p:cNvSpPr txBox="1"/>
          <p:nvPr/>
        </p:nvSpPr>
        <p:spPr>
          <a:xfrm>
            <a:off x="9480771" y="3558945"/>
            <a:ext cx="1452638" cy="1450716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구체적인 구현방안</a:t>
            </a:r>
            <a:endParaRPr lang="en-US" altLang="ko-KR" sz="1200" dirty="0">
              <a:solidFill>
                <a:srgbClr val="393E4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 스케치</a:t>
            </a:r>
            <a:endParaRPr lang="en-US" altLang="ko-KR" sz="1200" dirty="0">
              <a:solidFill>
                <a:srgbClr val="393E4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와이어 프레임</a:t>
            </a:r>
            <a:endParaRPr lang="en-US" altLang="ko-KR" sz="1200" dirty="0">
              <a:solidFill>
                <a:srgbClr val="393E4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 맵</a:t>
            </a:r>
            <a:endParaRPr lang="en-US" altLang="ko-KR" sz="1200" dirty="0">
              <a:solidFill>
                <a:srgbClr val="393E4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</a:t>
            </a: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스토리보드</a:t>
            </a:r>
            <a:endParaRPr lang="en-US" altLang="ko-KR" sz="1200" dirty="0">
              <a:solidFill>
                <a:srgbClr val="393E4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189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541" y="6356349"/>
            <a:ext cx="2743200" cy="365125"/>
          </a:xfrm>
        </p:spPr>
        <p:txBody>
          <a:bodyPr/>
          <a:lstStyle/>
          <a:p>
            <a:fld id="{EAC35D20-47D4-4D75-A609-DFB0CFE3D02E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BENCH MARKING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C3883-7470-4243-A112-1141F828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8074" y="908720"/>
            <a:ext cx="2958224" cy="527061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8626F2A-E815-4483-A069-644D0F1439D9}"/>
              </a:ext>
            </a:extLst>
          </p:cNvPr>
          <p:cNvGrpSpPr/>
          <p:nvPr/>
        </p:nvGrpSpPr>
        <p:grpSpPr>
          <a:xfrm>
            <a:off x="7752184" y="3284984"/>
            <a:ext cx="4608512" cy="2847975"/>
            <a:chOff x="7392144" y="2204864"/>
            <a:chExt cx="4608512" cy="28479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123E21-BC58-4182-AEF0-966E7F2247C4}"/>
                </a:ext>
              </a:extLst>
            </p:cNvPr>
            <p:cNvSpPr txBox="1"/>
            <p:nvPr/>
          </p:nvSpPr>
          <p:spPr>
            <a:xfrm>
              <a:off x="7392144" y="2204864"/>
              <a:ext cx="12961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Font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D77C64-440F-4F2D-83DA-E282A609487E}"/>
                </a:ext>
              </a:extLst>
            </p:cNvPr>
            <p:cNvSpPr txBox="1"/>
            <p:nvPr/>
          </p:nvSpPr>
          <p:spPr>
            <a:xfrm>
              <a:off x="7392144" y="3508375"/>
              <a:ext cx="12961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Color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33AB0D-D978-4AB7-9B05-8D406B0F4F3D}"/>
                </a:ext>
              </a:extLst>
            </p:cNvPr>
            <p:cNvSpPr txBox="1"/>
            <p:nvPr/>
          </p:nvSpPr>
          <p:spPr>
            <a:xfrm>
              <a:off x="7392144" y="2635039"/>
              <a:ext cx="4608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Family : </a:t>
              </a:r>
              <a:r>
                <a:rPr lang="en-US" altLang="ko-KR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Jeju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Gothic, </a:t>
              </a:r>
              <a:r>
                <a:rPr lang="en-US" altLang="ko-KR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Oswaid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Size : 14~38px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FAF277F-37DD-4FC1-8826-089D9870F3F1}"/>
                </a:ext>
              </a:extLst>
            </p:cNvPr>
            <p:cNvGrpSpPr/>
            <p:nvPr/>
          </p:nvGrpSpPr>
          <p:grpSpPr>
            <a:xfrm>
              <a:off x="7496453" y="4033788"/>
              <a:ext cx="2383670" cy="1019051"/>
              <a:chOff x="7460582" y="4135891"/>
              <a:chExt cx="2383670" cy="1019051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360C56C-2C1D-4478-8C41-038AC59E4AA4}"/>
                  </a:ext>
                </a:extLst>
              </p:cNvPr>
              <p:cNvGrpSpPr/>
              <p:nvPr/>
            </p:nvGrpSpPr>
            <p:grpSpPr>
              <a:xfrm>
                <a:off x="7460582" y="4135891"/>
                <a:ext cx="692818" cy="1019051"/>
                <a:chOff x="7578978" y="4293095"/>
                <a:chExt cx="692818" cy="1019051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40873995-4D0B-4A53-BCEB-B6513F77AC17}"/>
                    </a:ext>
                  </a:extLst>
                </p:cNvPr>
                <p:cNvSpPr/>
                <p:nvPr/>
              </p:nvSpPr>
              <p:spPr>
                <a:xfrm>
                  <a:off x="7608167" y="4293096"/>
                  <a:ext cx="634441" cy="9943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63500" dir="5400000" algn="ctr" rotWithShape="0">
                    <a:schemeClr val="bg1">
                      <a:lumMod val="85000"/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725AF56F-09C0-4652-B93F-D230C91C03A5}"/>
                    </a:ext>
                  </a:extLst>
                </p:cNvPr>
                <p:cNvSpPr/>
                <p:nvPr/>
              </p:nvSpPr>
              <p:spPr>
                <a:xfrm>
                  <a:off x="7608167" y="4293095"/>
                  <a:ext cx="634441" cy="634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DF8B72-4426-4F63-B1A2-FC2AF7AA1E73}"/>
                    </a:ext>
                  </a:extLst>
                </p:cNvPr>
                <p:cNvSpPr txBox="1"/>
                <p:nvPr/>
              </p:nvSpPr>
              <p:spPr>
                <a:xfrm>
                  <a:off x="7578978" y="4912036"/>
                  <a:ext cx="69281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rgbClr val="222222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White</a:t>
                  </a:r>
                </a:p>
                <a:p>
                  <a:pPr algn="ctr"/>
                  <a:r>
                    <a:rPr lang="en-US" altLang="ko-KR" sz="1000" dirty="0">
                      <a:solidFill>
                        <a:srgbClr val="222222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#FFFFFF</a:t>
                  </a:r>
                  <a:endParaRPr lang="ko-KR" altLang="en-US" sz="1000" dirty="0">
                    <a:solidFill>
                      <a:srgbClr val="222222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2A787B3D-80B1-4DF6-B012-3F6E1CA38F20}"/>
                  </a:ext>
                </a:extLst>
              </p:cNvPr>
              <p:cNvGrpSpPr/>
              <p:nvPr/>
            </p:nvGrpSpPr>
            <p:grpSpPr>
              <a:xfrm>
                <a:off x="8329487" y="4135891"/>
                <a:ext cx="683200" cy="1019051"/>
                <a:chOff x="7583787" y="4293095"/>
                <a:chExt cx="683200" cy="1019051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04956A5E-A6A9-4CE9-B51E-7700E565ED8A}"/>
                    </a:ext>
                  </a:extLst>
                </p:cNvPr>
                <p:cNvSpPr/>
                <p:nvPr/>
              </p:nvSpPr>
              <p:spPr>
                <a:xfrm>
                  <a:off x="7608167" y="4293096"/>
                  <a:ext cx="634441" cy="9943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63500" dir="5400000" algn="ctr" rotWithShape="0">
                    <a:schemeClr val="bg1">
                      <a:lumMod val="85000"/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81B5696C-F636-4DC6-A584-6FDA91968A14}"/>
                    </a:ext>
                  </a:extLst>
                </p:cNvPr>
                <p:cNvSpPr/>
                <p:nvPr/>
              </p:nvSpPr>
              <p:spPr>
                <a:xfrm>
                  <a:off x="7608167" y="4293095"/>
                  <a:ext cx="634441" cy="634441"/>
                </a:xfrm>
                <a:prstGeom prst="rect">
                  <a:avLst/>
                </a:prstGeom>
                <a:solidFill>
                  <a:srgbClr val="E21F26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356C3DF-4942-4FAE-B1EA-0190B9171225}"/>
                    </a:ext>
                  </a:extLst>
                </p:cNvPr>
                <p:cNvSpPr txBox="1"/>
                <p:nvPr/>
              </p:nvSpPr>
              <p:spPr>
                <a:xfrm>
                  <a:off x="7583787" y="4912036"/>
                  <a:ext cx="68320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rgbClr val="222222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Alizarin</a:t>
                  </a:r>
                </a:p>
                <a:p>
                  <a:r>
                    <a:rPr lang="en-US" altLang="ko-KR" sz="1000" b="0" dirty="0">
                      <a:solidFill>
                        <a:srgbClr val="222222"/>
                      </a:solidFill>
                      <a:effectLst/>
                      <a:latin typeface="Consolas" panose="020B0609020204030204" pitchFamily="49" charset="0"/>
                    </a:rPr>
                    <a:t>#E21F26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8E74BF5A-93B9-4FBA-A617-F6592620DF79}"/>
                  </a:ext>
                </a:extLst>
              </p:cNvPr>
              <p:cNvGrpSpPr/>
              <p:nvPr/>
            </p:nvGrpSpPr>
            <p:grpSpPr>
              <a:xfrm>
                <a:off x="9165861" y="4135891"/>
                <a:ext cx="678391" cy="1019051"/>
                <a:chOff x="7586191" y="4293095"/>
                <a:chExt cx="678391" cy="1019051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7D947FCD-7827-40CD-91D3-5DB8C6D66ACF}"/>
                    </a:ext>
                  </a:extLst>
                </p:cNvPr>
                <p:cNvSpPr/>
                <p:nvPr/>
              </p:nvSpPr>
              <p:spPr>
                <a:xfrm>
                  <a:off x="7608167" y="4293096"/>
                  <a:ext cx="634441" cy="9943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63500" dir="5400000" algn="ctr" rotWithShape="0">
                    <a:schemeClr val="bg1">
                      <a:lumMod val="85000"/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7AD98D88-0E50-4E47-BD78-2370E7830D63}"/>
                    </a:ext>
                  </a:extLst>
                </p:cNvPr>
                <p:cNvSpPr/>
                <p:nvPr/>
              </p:nvSpPr>
              <p:spPr>
                <a:xfrm>
                  <a:off x="7608167" y="4293095"/>
                  <a:ext cx="634441" cy="634441"/>
                </a:xfrm>
                <a:prstGeom prst="rect">
                  <a:avLst/>
                </a:prstGeom>
                <a:solidFill>
                  <a:srgbClr val="C5B59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EEA1579-E0A2-4CDB-B549-2431133DB43C}"/>
                    </a:ext>
                  </a:extLst>
                </p:cNvPr>
                <p:cNvSpPr txBox="1"/>
                <p:nvPr/>
              </p:nvSpPr>
              <p:spPr>
                <a:xfrm>
                  <a:off x="7586191" y="4912036"/>
                  <a:ext cx="67839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rgbClr val="222222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Akaroa</a:t>
                  </a:r>
                </a:p>
                <a:p>
                  <a:pPr algn="ctr"/>
                  <a:r>
                    <a:rPr lang="en-US" altLang="ko-KR" sz="1000" b="0" dirty="0">
                      <a:solidFill>
                        <a:srgbClr val="222222"/>
                      </a:solidFill>
                      <a:effectLst/>
                      <a:latin typeface="Consolas" panose="020B0609020204030204" pitchFamily="49" charset="0"/>
                    </a:rPr>
                    <a:t>#C5B591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35763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541" y="6356349"/>
            <a:ext cx="2743200" cy="365125"/>
          </a:xfrm>
        </p:spPr>
        <p:txBody>
          <a:bodyPr/>
          <a:lstStyle/>
          <a:p>
            <a:fld id="{EAC35D20-47D4-4D75-A609-DFB0CFE3D02E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BENCH MARKING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장점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C3883-7470-4243-A112-1141F828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5440" y="1247261"/>
            <a:ext cx="4824536" cy="2636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E7FAAE-DEA0-49F6-A215-EA8D15D790E4}"/>
              </a:ext>
            </a:extLst>
          </p:cNvPr>
          <p:cNvSpPr txBox="1"/>
          <p:nvPr/>
        </p:nvSpPr>
        <p:spPr>
          <a:xfrm>
            <a:off x="6168008" y="3911804"/>
            <a:ext cx="352211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장점 </a:t>
            </a:r>
            <a:r>
              <a:rPr lang="en-US" altLang="ko-KR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(1/3)</a:t>
            </a:r>
          </a:p>
          <a:p>
            <a:endParaRPr lang="en-US" altLang="ko-KR" sz="20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매장 찾기에 기본적인 버튼들로 빠르게 찾아볼 수 있음</a:t>
            </a:r>
          </a:p>
        </p:txBody>
      </p:sp>
    </p:spTree>
    <p:extLst>
      <p:ext uri="{BB962C8B-B14F-4D97-AF65-F5344CB8AC3E}">
        <p14:creationId xmlns:p14="http://schemas.microsoft.com/office/powerpoint/2010/main" val="2507545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541" y="6356349"/>
            <a:ext cx="2743200" cy="365125"/>
          </a:xfrm>
        </p:spPr>
        <p:txBody>
          <a:bodyPr/>
          <a:lstStyle/>
          <a:p>
            <a:fld id="{EAC35D20-47D4-4D75-A609-DFB0CFE3D02E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BENCH MARKING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장점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C3883-7470-4243-A112-1141F828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464" y="1340768"/>
            <a:ext cx="3762568" cy="348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E7FAAE-DEA0-49F6-A215-EA8D15D790E4}"/>
              </a:ext>
            </a:extLst>
          </p:cNvPr>
          <p:cNvSpPr txBox="1"/>
          <p:nvPr/>
        </p:nvSpPr>
        <p:spPr>
          <a:xfrm>
            <a:off x="6168008" y="3911804"/>
            <a:ext cx="348364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장점 </a:t>
            </a:r>
            <a:r>
              <a:rPr lang="en-US" altLang="ko-KR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(2/3)</a:t>
            </a:r>
          </a:p>
          <a:p>
            <a:endParaRPr lang="en-US" altLang="ko-KR" sz="20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로딩 중 애니메이션을 넣어 기다리는 지루함을 </a:t>
            </a:r>
            <a:r>
              <a:rPr lang="ko-KR" altLang="en-US" sz="1200" b="0" dirty="0" err="1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덜어줌</a:t>
            </a:r>
            <a:endParaRPr lang="ko-KR" altLang="en-US" sz="1200" b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7337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541" y="6356349"/>
            <a:ext cx="2743200" cy="365125"/>
          </a:xfrm>
        </p:spPr>
        <p:txBody>
          <a:bodyPr/>
          <a:lstStyle/>
          <a:p>
            <a:fld id="{EAC35D20-47D4-4D75-A609-DFB0CFE3D02E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BENCH MARKING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장점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C3883-7470-4243-A112-1141F828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464" y="1268760"/>
            <a:ext cx="2821452" cy="3749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E7FAAE-DEA0-49F6-A215-EA8D15D790E4}"/>
              </a:ext>
            </a:extLst>
          </p:cNvPr>
          <p:cNvSpPr txBox="1"/>
          <p:nvPr/>
        </p:nvSpPr>
        <p:spPr>
          <a:xfrm>
            <a:off x="6168008" y="3911804"/>
            <a:ext cx="404155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장점 </a:t>
            </a:r>
            <a:r>
              <a:rPr lang="en-US" altLang="ko-KR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(3/3)</a:t>
            </a:r>
          </a:p>
          <a:p>
            <a:endParaRPr lang="en-US" altLang="ko-KR" sz="20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ko-KR" altLang="en-US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가 </a:t>
            </a:r>
            <a:r>
              <a:rPr lang="en-US" altLang="ko-KR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hover</a:t>
            </a:r>
            <a:r>
              <a:rPr lang="ko-KR" altLang="en-US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된 부분만 표시되어 공간활용의 효율성이 높아짐</a:t>
            </a:r>
          </a:p>
        </p:txBody>
      </p:sp>
    </p:spTree>
    <p:extLst>
      <p:ext uri="{BB962C8B-B14F-4D97-AF65-F5344CB8AC3E}">
        <p14:creationId xmlns:p14="http://schemas.microsoft.com/office/powerpoint/2010/main" val="3440995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541" y="6356349"/>
            <a:ext cx="2743200" cy="365125"/>
          </a:xfrm>
        </p:spPr>
        <p:txBody>
          <a:bodyPr/>
          <a:lstStyle/>
          <a:p>
            <a:fld id="{EAC35D20-47D4-4D75-A609-DFB0CFE3D02E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BENCH MARKING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단점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C3883-7470-4243-A112-1141F828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416" y="1340768"/>
            <a:ext cx="4404604" cy="2736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E7FAAE-DEA0-49F6-A215-EA8D15D790E4}"/>
              </a:ext>
            </a:extLst>
          </p:cNvPr>
          <p:cNvSpPr txBox="1"/>
          <p:nvPr/>
        </p:nvSpPr>
        <p:spPr>
          <a:xfrm>
            <a:off x="6168008" y="3911804"/>
            <a:ext cx="22525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 </a:t>
            </a:r>
            <a:r>
              <a:rPr lang="en-US" altLang="ko-KR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(1/3)</a:t>
            </a:r>
          </a:p>
          <a:p>
            <a:endParaRPr lang="en-US" altLang="ko-KR" sz="20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 주문이 불가능하여 불편함</a:t>
            </a:r>
          </a:p>
        </p:txBody>
      </p:sp>
    </p:spTree>
    <p:extLst>
      <p:ext uri="{BB962C8B-B14F-4D97-AF65-F5344CB8AC3E}">
        <p14:creationId xmlns:p14="http://schemas.microsoft.com/office/powerpoint/2010/main" val="3468370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541" y="6356349"/>
            <a:ext cx="2743200" cy="365125"/>
          </a:xfrm>
        </p:spPr>
        <p:txBody>
          <a:bodyPr/>
          <a:lstStyle/>
          <a:p>
            <a:fld id="{EAC35D20-47D4-4D75-A609-DFB0CFE3D02E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BENCH MARKING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단점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C3883-7470-4243-A112-1141F828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416" y="1340768"/>
            <a:ext cx="4404604" cy="2736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E7FAAE-DEA0-49F6-A215-EA8D15D790E4}"/>
              </a:ext>
            </a:extLst>
          </p:cNvPr>
          <p:cNvSpPr txBox="1"/>
          <p:nvPr/>
        </p:nvSpPr>
        <p:spPr>
          <a:xfrm>
            <a:off x="6168008" y="3911804"/>
            <a:ext cx="22525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 </a:t>
            </a:r>
            <a:r>
              <a:rPr lang="en-US" altLang="ko-KR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(1/3)</a:t>
            </a: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b="0" dirty="0">
                <a:solidFill>
                  <a:schemeClr val="bg1">
                    <a:lumMod val="9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 주문이 불가능하여 불편함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524FD4-23F6-4956-BCF3-58259090A9EC}"/>
              </a:ext>
            </a:extLst>
          </p:cNvPr>
          <p:cNvGrpSpPr/>
          <p:nvPr/>
        </p:nvGrpSpPr>
        <p:grpSpPr>
          <a:xfrm>
            <a:off x="6168008" y="4789034"/>
            <a:ext cx="4458433" cy="284660"/>
            <a:chOff x="6168008" y="4789034"/>
            <a:chExt cx="4458433" cy="2846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196D3C-41AB-423F-AA7F-0645A9E826EB}"/>
                </a:ext>
              </a:extLst>
            </p:cNvPr>
            <p:cNvSpPr txBox="1"/>
            <p:nvPr/>
          </p:nvSpPr>
          <p:spPr>
            <a:xfrm>
              <a:off x="6168008" y="4789034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393E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▶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BC1C36-3018-4067-96BA-646979423991}"/>
                </a:ext>
              </a:extLst>
            </p:cNvPr>
            <p:cNvSpPr txBox="1"/>
            <p:nvPr/>
          </p:nvSpPr>
          <p:spPr>
            <a:xfrm>
              <a:off x="6330072" y="4796695"/>
              <a:ext cx="42963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온라인 주문 기능을 넣어 </a:t>
              </a:r>
              <a:r>
                <a:rPr lang="ko-KR" altLang="en-US" sz="1200" b="1" dirty="0">
                  <a:solidFill>
                    <a:srgbClr val="00913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웹페이지에서도 주문을 할 수 있도록</a:t>
              </a:r>
              <a:r>
                <a:rPr lang="ko-KR" altLang="en-US" sz="1200" b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 개선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507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541" y="6356349"/>
            <a:ext cx="2743200" cy="365125"/>
          </a:xfrm>
        </p:spPr>
        <p:txBody>
          <a:bodyPr/>
          <a:lstStyle/>
          <a:p>
            <a:fld id="{EAC35D20-47D4-4D75-A609-DFB0CFE3D02E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BENCH MARKING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단점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C3883-7470-4243-A112-1141F828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416" y="1200153"/>
            <a:ext cx="6854938" cy="2372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E7FAAE-DEA0-49F6-A215-EA8D15D790E4}"/>
              </a:ext>
            </a:extLst>
          </p:cNvPr>
          <p:cNvSpPr txBox="1"/>
          <p:nvPr/>
        </p:nvSpPr>
        <p:spPr>
          <a:xfrm>
            <a:off x="6168008" y="3911804"/>
            <a:ext cx="220284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 </a:t>
            </a:r>
            <a:r>
              <a:rPr lang="en-US" altLang="ko-KR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(2/3)</a:t>
            </a:r>
          </a:p>
          <a:p>
            <a:endParaRPr lang="en-US" altLang="ko-KR" sz="20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big visual</a:t>
            </a:r>
            <a:r>
              <a:rPr lang="ko-KR" altLang="en-US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의 여백이 많아 지루함</a:t>
            </a:r>
          </a:p>
        </p:txBody>
      </p:sp>
    </p:spTree>
    <p:extLst>
      <p:ext uri="{BB962C8B-B14F-4D97-AF65-F5344CB8AC3E}">
        <p14:creationId xmlns:p14="http://schemas.microsoft.com/office/powerpoint/2010/main" val="3547975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541" y="6356349"/>
            <a:ext cx="2743200" cy="365125"/>
          </a:xfrm>
        </p:spPr>
        <p:txBody>
          <a:bodyPr/>
          <a:lstStyle/>
          <a:p>
            <a:fld id="{EAC35D20-47D4-4D75-A609-DFB0CFE3D02E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BENCH MARKING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단점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C3883-7470-4243-A112-1141F828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416" y="1200153"/>
            <a:ext cx="6854938" cy="2372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E7FAAE-DEA0-49F6-A215-EA8D15D790E4}"/>
              </a:ext>
            </a:extLst>
          </p:cNvPr>
          <p:cNvSpPr txBox="1"/>
          <p:nvPr/>
        </p:nvSpPr>
        <p:spPr>
          <a:xfrm>
            <a:off x="6168008" y="3911804"/>
            <a:ext cx="220284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 </a:t>
            </a:r>
            <a:r>
              <a:rPr lang="en-US" altLang="ko-KR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(2/3)</a:t>
            </a:r>
          </a:p>
          <a:p>
            <a:endParaRPr lang="en-US" altLang="ko-KR" sz="20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b="0" dirty="0">
                <a:solidFill>
                  <a:schemeClr val="bg1">
                    <a:lumMod val="9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big visual</a:t>
            </a:r>
            <a:r>
              <a:rPr lang="ko-KR" altLang="en-US" sz="1200" b="0" dirty="0">
                <a:solidFill>
                  <a:schemeClr val="bg1">
                    <a:lumMod val="9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의 여백이 많아 지루함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65D117F-7B4F-4BE1-B42C-1992A4490539}"/>
              </a:ext>
            </a:extLst>
          </p:cNvPr>
          <p:cNvGrpSpPr/>
          <p:nvPr/>
        </p:nvGrpSpPr>
        <p:grpSpPr>
          <a:xfrm>
            <a:off x="6168008" y="4789034"/>
            <a:ext cx="4769928" cy="284660"/>
            <a:chOff x="6168008" y="4789034"/>
            <a:chExt cx="4769928" cy="2846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81BC2C-66E9-44BD-B09A-C0D1520E57C5}"/>
                </a:ext>
              </a:extLst>
            </p:cNvPr>
            <p:cNvSpPr txBox="1"/>
            <p:nvPr/>
          </p:nvSpPr>
          <p:spPr>
            <a:xfrm>
              <a:off x="6168008" y="4789034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393E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▶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0E19AE-9156-4EAB-B96E-9B0363A73A47}"/>
                </a:ext>
              </a:extLst>
            </p:cNvPr>
            <p:cNvSpPr txBox="1"/>
            <p:nvPr/>
          </p:nvSpPr>
          <p:spPr>
            <a:xfrm>
              <a:off x="6330072" y="4796695"/>
              <a:ext cx="4607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913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big visual</a:t>
              </a:r>
              <a:r>
                <a:rPr lang="ko-KR" altLang="en-US" sz="1200" b="1" dirty="0">
                  <a:solidFill>
                    <a:srgbClr val="00913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 </a:t>
              </a:r>
              <a:r>
                <a:rPr lang="en-US" altLang="ko-KR" sz="1200" b="1" dirty="0">
                  <a:solidFill>
                    <a:srgbClr val="00913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width</a:t>
              </a:r>
              <a:r>
                <a:rPr lang="ko-KR" altLang="en-US" sz="1200" b="1" dirty="0">
                  <a:solidFill>
                    <a:srgbClr val="00913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 </a:t>
              </a:r>
              <a:r>
                <a:rPr lang="en-US" altLang="ko-KR" sz="1200" b="1" dirty="0">
                  <a:solidFill>
                    <a:srgbClr val="00913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100%</a:t>
              </a:r>
              <a:r>
                <a:rPr lang="ko-KR" altLang="en-US" sz="1200" b="1" dirty="0">
                  <a:solidFill>
                    <a:srgbClr val="00913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 설정</a:t>
              </a:r>
              <a:r>
                <a:rPr lang="ko-KR" altLang="en-US" sz="1200" b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하여 </a:t>
              </a:r>
              <a:r>
                <a:rPr lang="en-US" altLang="ko-KR" sz="1200" b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browser </a:t>
              </a:r>
              <a:r>
                <a:rPr lang="ko-KR" altLang="en-US" sz="1200" b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크기에 맞춰 꽉 채움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1395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541" y="6356349"/>
            <a:ext cx="2743200" cy="365125"/>
          </a:xfrm>
        </p:spPr>
        <p:txBody>
          <a:bodyPr/>
          <a:lstStyle/>
          <a:p>
            <a:fld id="{EAC35D20-47D4-4D75-A609-DFB0CFE3D02E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BENCH MARKING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단점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C3883-7470-4243-A112-1141F828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5440" y="1273649"/>
            <a:ext cx="4680520" cy="2317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E7FAAE-DEA0-49F6-A215-EA8D15D790E4}"/>
              </a:ext>
            </a:extLst>
          </p:cNvPr>
          <p:cNvSpPr txBox="1"/>
          <p:nvPr/>
        </p:nvSpPr>
        <p:spPr>
          <a:xfrm>
            <a:off x="6168008" y="3911804"/>
            <a:ext cx="344517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 </a:t>
            </a:r>
            <a:r>
              <a:rPr lang="en-US" altLang="ko-KR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(3/3)</a:t>
            </a:r>
          </a:p>
          <a:p>
            <a:endParaRPr lang="en-US" altLang="ko-KR" sz="20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메뉴안내의 글자색의 모두 동일하여 가독성이 떨어짐</a:t>
            </a:r>
          </a:p>
        </p:txBody>
      </p:sp>
    </p:spTree>
    <p:extLst>
      <p:ext uri="{BB962C8B-B14F-4D97-AF65-F5344CB8AC3E}">
        <p14:creationId xmlns:p14="http://schemas.microsoft.com/office/powerpoint/2010/main" val="1574953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541" y="6356349"/>
            <a:ext cx="2743200" cy="365125"/>
          </a:xfrm>
        </p:spPr>
        <p:txBody>
          <a:bodyPr/>
          <a:lstStyle/>
          <a:p>
            <a:fld id="{EAC35D20-47D4-4D75-A609-DFB0CFE3D02E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BENCH MARKING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단점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C3883-7470-4243-A112-1141F828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5440" y="1273649"/>
            <a:ext cx="4680520" cy="2317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E7FAAE-DEA0-49F6-A215-EA8D15D790E4}"/>
              </a:ext>
            </a:extLst>
          </p:cNvPr>
          <p:cNvSpPr txBox="1"/>
          <p:nvPr/>
        </p:nvSpPr>
        <p:spPr>
          <a:xfrm>
            <a:off x="6168008" y="3911804"/>
            <a:ext cx="344517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 </a:t>
            </a:r>
            <a:r>
              <a:rPr lang="en-US" altLang="ko-KR" sz="2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(3/3)</a:t>
            </a:r>
          </a:p>
          <a:p>
            <a:endParaRPr lang="en-US" altLang="ko-KR" sz="20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b="0" dirty="0">
                <a:solidFill>
                  <a:schemeClr val="bg1">
                    <a:lumMod val="9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메뉴안내의 글자색의 모두 동일하여 가독성이 떨어짐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42BDC2-1CE9-4D1D-9444-78F7B6E25B13}"/>
              </a:ext>
            </a:extLst>
          </p:cNvPr>
          <p:cNvGrpSpPr/>
          <p:nvPr/>
        </p:nvGrpSpPr>
        <p:grpSpPr>
          <a:xfrm>
            <a:off x="6168008" y="4789034"/>
            <a:ext cx="3506249" cy="284660"/>
            <a:chOff x="6168008" y="4789034"/>
            <a:chExt cx="3506249" cy="2846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BCEFD1-D3E7-437C-8B6C-CBC9901A9447}"/>
                </a:ext>
              </a:extLst>
            </p:cNvPr>
            <p:cNvSpPr txBox="1"/>
            <p:nvPr/>
          </p:nvSpPr>
          <p:spPr>
            <a:xfrm>
              <a:off x="6168008" y="4789034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393E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▶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A1DBF2-FA4A-4383-A7D6-7DD02E3F9A9B}"/>
                </a:ext>
              </a:extLst>
            </p:cNvPr>
            <p:cNvSpPr txBox="1"/>
            <p:nvPr/>
          </p:nvSpPr>
          <p:spPr>
            <a:xfrm>
              <a:off x="6330072" y="4796695"/>
              <a:ext cx="33441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어느정도 </a:t>
              </a:r>
              <a:r>
                <a:rPr lang="ko-KR" altLang="en-US" sz="1200" b="1" dirty="0">
                  <a:solidFill>
                    <a:srgbClr val="00913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다채로운 색을 사용</a:t>
              </a:r>
              <a:r>
                <a:rPr lang="ko-KR" altLang="en-US" sz="1200" b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하여 가독성을 높여 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8232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5D20-47D4-4D75-A609-DFB0CFE3D02E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INTRODUCE : </a:t>
            </a:r>
            <a:r>
              <a:rPr lang="ko-KR" altLang="en-US" b="1" dirty="0" err="1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써브웨이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소개</a:t>
            </a:r>
          </a:p>
        </p:txBody>
      </p:sp>
      <p:pic>
        <p:nvPicPr>
          <p:cNvPr id="1026" name="Picture 2" descr="서브웨이 가격표, 주문법, 메뉴 칼로리, 이탈리안BMT 후기 :: 파워멘탈">
            <a:extLst>
              <a:ext uri="{FF2B5EF4-FFF2-40B4-BE49-F238E27FC236}">
                <a16:creationId xmlns:a16="http://schemas.microsoft.com/office/drawing/2014/main" id="{2AF507C3-A4D7-4EAD-A2D3-D718E7E87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22" y="1268760"/>
            <a:ext cx="6159158" cy="3461447"/>
          </a:xfrm>
          <a:prstGeom prst="rect">
            <a:avLst/>
          </a:prstGeom>
          <a:noFill/>
          <a:effectLst>
            <a:outerShdw blurRad="381000" dist="127000" dir="5400000" algn="ctr" rotWithShape="0">
              <a:schemeClr val="bg1">
                <a:lumMod val="85000"/>
                <a:alpha val="6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BE39DC-CA3D-41B8-A60C-898BB8B5E923}"/>
              </a:ext>
            </a:extLst>
          </p:cNvPr>
          <p:cNvSpPr txBox="1"/>
          <p:nvPr/>
        </p:nvSpPr>
        <p:spPr>
          <a:xfrm>
            <a:off x="4727848" y="4928492"/>
            <a:ext cx="67938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i="0" strike="noStrike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1965</a:t>
            </a:r>
            <a:r>
              <a:rPr lang="ko-KR" altLang="en-US" sz="1400" b="0" i="0" strike="noStrike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ko-KR" altLang="en-US" sz="1400" b="0" i="0" strike="noStrike" dirty="0" err="1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코네티컷주</a:t>
            </a:r>
            <a:r>
              <a:rPr lang="ko-KR" altLang="en-US" sz="1400" b="0" i="0" dirty="0" err="1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에서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작은 샌드위치 점포로 출발하였다가 소문을 타고 주 내에 여러 개의 점포가 생겼고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 </a:t>
            </a:r>
            <a:r>
              <a:rPr lang="ko-KR" altLang="en-US" sz="1400" b="0" i="0" strike="noStrike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잠수함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모양의 </a:t>
            </a:r>
            <a:r>
              <a:rPr lang="ko-KR" altLang="en-US" sz="1400" b="0" i="0" strike="noStrike" dirty="0" err="1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서브마린</a:t>
            </a:r>
            <a:r>
              <a:rPr lang="ko-KR" altLang="en-US" sz="1400" b="0" i="0" strike="noStrike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샌드위치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의 이름에서 </a:t>
            </a:r>
            <a:r>
              <a:rPr lang="ko-KR" altLang="en-US" sz="1400" b="0" i="0" dirty="0" err="1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써브웨이라는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이름을 썼다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 </a:t>
            </a:r>
          </a:p>
          <a:p>
            <a:endParaRPr lang="en-US" altLang="ko-KR" sz="1400" b="0" i="0" strike="noStrike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b="0" i="0" strike="noStrike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1970</a:t>
            </a:r>
            <a:r>
              <a:rPr lang="ko-KR" altLang="en-US" sz="1400" b="0" i="0" strike="noStrike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년대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에 코네티컷 주 인근의 </a:t>
            </a:r>
            <a:r>
              <a:rPr lang="ko-KR" altLang="en-US" sz="1400" b="0" i="0" strike="noStrike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뉴욕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에 점포를 빠르게 늘려가며 성장했으며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특히 </a:t>
            </a:r>
            <a:r>
              <a:rPr lang="ko-KR" altLang="en-US" sz="1400" b="0" i="0" dirty="0" err="1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써브웨이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이름을 이용하여 </a:t>
            </a:r>
            <a:r>
              <a:rPr lang="ko-KR" altLang="en-US" sz="1400" b="0" i="0" strike="noStrike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뉴욕 지하철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에 광고를 하며 유명해졌다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179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541" y="6356349"/>
            <a:ext cx="2743200" cy="365125"/>
          </a:xfrm>
        </p:spPr>
        <p:txBody>
          <a:bodyPr/>
          <a:lstStyle/>
          <a:p>
            <a:fld id="{EAC35D20-47D4-4D75-A609-DFB0CFE3D02E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BENCH MARKING : SWOT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21F01E-BD0E-46ED-8C42-B7619F7ADDE0}"/>
              </a:ext>
            </a:extLst>
          </p:cNvPr>
          <p:cNvSpPr/>
          <p:nvPr/>
        </p:nvSpPr>
        <p:spPr>
          <a:xfrm>
            <a:off x="4308481" y="2196207"/>
            <a:ext cx="1725618" cy="1725618"/>
          </a:xfrm>
          <a:prstGeom prst="rect">
            <a:avLst/>
          </a:prstGeom>
          <a:solidFill>
            <a:srgbClr val="009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Strength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DE84B0-7FA8-4B4F-94A2-ADAFE2A2AD86}"/>
              </a:ext>
            </a:extLst>
          </p:cNvPr>
          <p:cNvSpPr/>
          <p:nvPr/>
        </p:nvSpPr>
        <p:spPr>
          <a:xfrm>
            <a:off x="4308481" y="4037558"/>
            <a:ext cx="1725618" cy="1725618"/>
          </a:xfrm>
          <a:prstGeom prst="rect">
            <a:avLst/>
          </a:prstGeom>
          <a:solidFill>
            <a:srgbClr val="015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Opportunity</a:t>
            </a:r>
            <a:endParaRPr lang="ko-KR" altLang="en-US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BF0CE9-1882-4E7D-A438-808C9729216E}"/>
              </a:ext>
            </a:extLst>
          </p:cNvPr>
          <p:cNvSpPr txBox="1"/>
          <p:nvPr/>
        </p:nvSpPr>
        <p:spPr>
          <a:xfrm>
            <a:off x="-53834" y="2749155"/>
            <a:ext cx="4238513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국내에서 거의 유일한 샌드위치 </a:t>
            </a:r>
            <a:r>
              <a:rPr lang="ko-KR" altLang="en-US" sz="1200" b="0" dirty="0" err="1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프렌차이즈로써</a:t>
            </a:r>
            <a:endParaRPr lang="en-US" altLang="ko-KR" sz="12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dirty="0">
                <a:solidFill>
                  <a:srgbClr val="00913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트래픽 감소의 가능성이 적다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716962-18E4-4170-A597-D32F8F0ECD5E}"/>
              </a:ext>
            </a:extLst>
          </p:cNvPr>
          <p:cNvSpPr/>
          <p:nvPr/>
        </p:nvSpPr>
        <p:spPr>
          <a:xfrm>
            <a:off x="6157900" y="2196207"/>
            <a:ext cx="1725618" cy="1725618"/>
          </a:xfrm>
          <a:prstGeom prst="rect">
            <a:avLst/>
          </a:prstGeom>
          <a:solidFill>
            <a:srgbClr val="015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Weakness</a:t>
            </a:r>
            <a:endParaRPr lang="ko-KR" altLang="en-US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83F34A-759C-4224-A21A-B68BE72CDB06}"/>
              </a:ext>
            </a:extLst>
          </p:cNvPr>
          <p:cNvSpPr/>
          <p:nvPr/>
        </p:nvSpPr>
        <p:spPr>
          <a:xfrm>
            <a:off x="6157900" y="4037558"/>
            <a:ext cx="1725618" cy="1725618"/>
          </a:xfrm>
          <a:prstGeom prst="rect">
            <a:avLst/>
          </a:prstGeom>
          <a:solidFill>
            <a:srgbClr val="009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Threat</a:t>
            </a:r>
            <a:endParaRPr lang="ko-KR" altLang="en-US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50B926-5739-4A56-8EA6-DA755AA01FFA}"/>
              </a:ext>
            </a:extLst>
          </p:cNvPr>
          <p:cNvSpPr txBox="1"/>
          <p:nvPr/>
        </p:nvSpPr>
        <p:spPr>
          <a:xfrm>
            <a:off x="8007319" y="2749154"/>
            <a:ext cx="4238513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처음 접하는 사람은 가입절차와 다양한 </a:t>
            </a:r>
            <a:r>
              <a:rPr lang="ko-KR" altLang="en-US" sz="1200" b="0" dirty="0" err="1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토핑</a:t>
            </a:r>
            <a:r>
              <a:rPr lang="ko-KR" altLang="en-US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등으로 인해</a:t>
            </a:r>
            <a:endParaRPr lang="en-US" altLang="ko-KR" sz="1200" b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913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주문할 때 조금 어려울 수 있다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96DD14-FA9B-4466-896A-001D82D0EE97}"/>
              </a:ext>
            </a:extLst>
          </p:cNvPr>
          <p:cNvSpPr txBox="1"/>
          <p:nvPr/>
        </p:nvSpPr>
        <p:spPr>
          <a:xfrm>
            <a:off x="-53835" y="4452007"/>
            <a:ext cx="4238513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COVID-19</a:t>
            </a:r>
            <a:r>
              <a:rPr lang="ko-KR" altLang="en-US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로 인한 </a:t>
            </a:r>
            <a:r>
              <a:rPr lang="ko-KR" altLang="en-US" sz="1200" b="0" dirty="0" err="1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언택트시대의</a:t>
            </a:r>
            <a:r>
              <a:rPr lang="ko-KR" altLang="en-US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가속화로</a:t>
            </a:r>
            <a:r>
              <a:rPr lang="en-US" altLang="ko-KR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b="1" dirty="0" err="1">
                <a:solidFill>
                  <a:srgbClr val="00913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비대면</a:t>
            </a:r>
            <a:r>
              <a:rPr lang="ko-KR" altLang="en-US" sz="1200" b="1" dirty="0">
                <a:solidFill>
                  <a:srgbClr val="00913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주문의</a:t>
            </a:r>
            <a:endParaRPr lang="en-US" altLang="ko-KR" sz="1200" b="1" dirty="0">
              <a:solidFill>
                <a:srgbClr val="00913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dirty="0">
                <a:solidFill>
                  <a:srgbClr val="00913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수요가 계속해서 증가</a:t>
            </a:r>
            <a:r>
              <a:rPr lang="ko-KR" altLang="en-US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할 것이므로</a:t>
            </a:r>
            <a:r>
              <a:rPr lang="en-US" altLang="ko-KR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웹</a:t>
            </a:r>
            <a:r>
              <a:rPr lang="en-US" altLang="ko-KR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앱 주문의 편의성을</a:t>
            </a:r>
            <a:endParaRPr lang="en-US" altLang="ko-KR" sz="1200" b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개선하여 타 브랜드와의 차별성을 고객에게 제공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C81FD0-5FAD-438F-AD8E-3CD2BCF25CC4}"/>
              </a:ext>
            </a:extLst>
          </p:cNvPr>
          <p:cNvSpPr txBox="1"/>
          <p:nvPr/>
        </p:nvSpPr>
        <p:spPr>
          <a:xfrm>
            <a:off x="8007319" y="4590506"/>
            <a:ext cx="4238513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가볍고 건강하면서 지속가능한 먹거리를 찾는</a:t>
            </a:r>
            <a:endParaRPr lang="en-US" altLang="ko-KR" sz="1200" b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913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MZ</a:t>
            </a:r>
            <a:r>
              <a:rPr lang="ko-KR" altLang="en-US" sz="1200" b="1" dirty="0">
                <a:solidFill>
                  <a:srgbClr val="00913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세대와 </a:t>
            </a:r>
            <a:r>
              <a:rPr lang="ko-KR" altLang="en-US" sz="1200" b="1" dirty="0" err="1">
                <a:solidFill>
                  <a:srgbClr val="00913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웰니스족을</a:t>
            </a:r>
            <a:r>
              <a:rPr lang="ko-KR" altLang="en-US" sz="1200" b="1" dirty="0">
                <a:solidFill>
                  <a:srgbClr val="00913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위한 먹거리 부족</a:t>
            </a:r>
          </a:p>
        </p:txBody>
      </p:sp>
    </p:spTree>
    <p:extLst>
      <p:ext uri="{BB962C8B-B14F-4D97-AF65-F5344CB8AC3E}">
        <p14:creationId xmlns:p14="http://schemas.microsoft.com/office/powerpoint/2010/main" val="2357840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541" y="6356349"/>
            <a:ext cx="2743200" cy="365125"/>
          </a:xfrm>
        </p:spPr>
        <p:txBody>
          <a:bodyPr/>
          <a:lstStyle/>
          <a:p>
            <a:fld id="{EAC35D20-47D4-4D75-A609-DFB0CFE3D02E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RENEWAL CONCEPT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구체적인 구현방안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908172-83C1-4BE6-9FB4-047F89CA40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268760"/>
            <a:ext cx="3822942" cy="352666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175AA32-47C6-4AC0-8E99-A21C4740EA37}"/>
              </a:ext>
            </a:extLst>
          </p:cNvPr>
          <p:cNvGrpSpPr/>
          <p:nvPr/>
        </p:nvGrpSpPr>
        <p:grpSpPr>
          <a:xfrm>
            <a:off x="6672064" y="3140968"/>
            <a:ext cx="4608512" cy="2847975"/>
            <a:chOff x="7392144" y="2204864"/>
            <a:chExt cx="4608512" cy="2847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39B9EC-E217-4AD0-8390-75B38374DD28}"/>
                </a:ext>
              </a:extLst>
            </p:cNvPr>
            <p:cNvSpPr txBox="1"/>
            <p:nvPr/>
          </p:nvSpPr>
          <p:spPr>
            <a:xfrm>
              <a:off x="7392144" y="2204864"/>
              <a:ext cx="12961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364304-C38F-465C-A448-B2F390B5F4DB}"/>
                </a:ext>
              </a:extLst>
            </p:cNvPr>
            <p:cNvSpPr txBox="1"/>
            <p:nvPr/>
          </p:nvSpPr>
          <p:spPr>
            <a:xfrm>
              <a:off x="7392144" y="3508375"/>
              <a:ext cx="12961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Color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CD0EEA-6C5C-4186-9C58-D67FE33ED7D0}"/>
                </a:ext>
              </a:extLst>
            </p:cNvPr>
            <p:cNvSpPr txBox="1"/>
            <p:nvPr/>
          </p:nvSpPr>
          <p:spPr>
            <a:xfrm>
              <a:off x="7392144" y="2635039"/>
              <a:ext cx="4608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Family : Noto Sans KR, Subway</a:t>
              </a:r>
            </a:p>
            <a:p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Size : 12~40px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F723C07-6C69-4A14-B111-360C53D3AA27}"/>
                </a:ext>
              </a:extLst>
            </p:cNvPr>
            <p:cNvGrpSpPr/>
            <p:nvPr/>
          </p:nvGrpSpPr>
          <p:grpSpPr>
            <a:xfrm>
              <a:off x="7496453" y="4033788"/>
              <a:ext cx="2383670" cy="1019051"/>
              <a:chOff x="7460582" y="4135891"/>
              <a:chExt cx="2383670" cy="1019051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E9BADBA-1DB3-4E28-B57C-7D94415F7F19}"/>
                  </a:ext>
                </a:extLst>
              </p:cNvPr>
              <p:cNvGrpSpPr/>
              <p:nvPr/>
            </p:nvGrpSpPr>
            <p:grpSpPr>
              <a:xfrm>
                <a:off x="7460582" y="4135891"/>
                <a:ext cx="692818" cy="1019051"/>
                <a:chOff x="7578978" y="4293095"/>
                <a:chExt cx="692818" cy="1019051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7A0192C9-1B75-4F5B-B041-2058945F4C0B}"/>
                    </a:ext>
                  </a:extLst>
                </p:cNvPr>
                <p:cNvSpPr/>
                <p:nvPr/>
              </p:nvSpPr>
              <p:spPr>
                <a:xfrm>
                  <a:off x="7608167" y="4293096"/>
                  <a:ext cx="634441" cy="9943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63500" dir="5400000" algn="ctr" rotWithShape="0">
                    <a:schemeClr val="bg1">
                      <a:lumMod val="85000"/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93FBFD10-82CF-45A7-ADFA-2EFB7E15AA61}"/>
                    </a:ext>
                  </a:extLst>
                </p:cNvPr>
                <p:cNvSpPr/>
                <p:nvPr/>
              </p:nvSpPr>
              <p:spPr>
                <a:xfrm>
                  <a:off x="7608167" y="4293095"/>
                  <a:ext cx="634441" cy="634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96B9D5E-F27B-481F-9218-85D85B92DEC7}"/>
                    </a:ext>
                  </a:extLst>
                </p:cNvPr>
                <p:cNvSpPr txBox="1"/>
                <p:nvPr/>
              </p:nvSpPr>
              <p:spPr>
                <a:xfrm>
                  <a:off x="7578978" y="4912036"/>
                  <a:ext cx="69281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rgbClr val="222222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White</a:t>
                  </a:r>
                </a:p>
                <a:p>
                  <a:pPr algn="ctr"/>
                  <a:r>
                    <a:rPr lang="en-US" altLang="ko-KR" sz="1000" dirty="0">
                      <a:solidFill>
                        <a:srgbClr val="222222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#FFFFFF</a:t>
                  </a:r>
                  <a:endParaRPr lang="ko-KR" altLang="en-US" sz="1000" dirty="0">
                    <a:solidFill>
                      <a:srgbClr val="222222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49867B83-5459-4096-9B0C-6F05228B6392}"/>
                  </a:ext>
                </a:extLst>
              </p:cNvPr>
              <p:cNvGrpSpPr/>
              <p:nvPr/>
            </p:nvGrpSpPr>
            <p:grpSpPr>
              <a:xfrm>
                <a:off x="8329487" y="4135891"/>
                <a:ext cx="683200" cy="1019051"/>
                <a:chOff x="7583787" y="4293095"/>
                <a:chExt cx="683200" cy="1019051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510F3946-E2D2-4618-AE81-A4B0C5253A6E}"/>
                    </a:ext>
                  </a:extLst>
                </p:cNvPr>
                <p:cNvSpPr/>
                <p:nvPr/>
              </p:nvSpPr>
              <p:spPr>
                <a:xfrm>
                  <a:off x="7608167" y="4293096"/>
                  <a:ext cx="634441" cy="9943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63500" dir="5400000" algn="ctr" rotWithShape="0">
                    <a:schemeClr val="bg1">
                      <a:lumMod val="85000"/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72AE85DB-D929-48F1-B90C-B23618572081}"/>
                    </a:ext>
                  </a:extLst>
                </p:cNvPr>
                <p:cNvSpPr/>
                <p:nvPr/>
              </p:nvSpPr>
              <p:spPr>
                <a:xfrm>
                  <a:off x="7608167" y="4293095"/>
                  <a:ext cx="634441" cy="634441"/>
                </a:xfrm>
                <a:prstGeom prst="rect">
                  <a:avLst/>
                </a:prstGeom>
                <a:solidFill>
                  <a:srgbClr val="FFC20D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A82A84C-7820-4969-B83A-A0F2BF5E8A30}"/>
                    </a:ext>
                  </a:extLst>
                </p:cNvPr>
                <p:cNvSpPr txBox="1"/>
                <p:nvPr/>
              </p:nvSpPr>
              <p:spPr>
                <a:xfrm>
                  <a:off x="7583787" y="4912036"/>
                  <a:ext cx="68320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rgbClr val="222222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Amber</a:t>
                  </a:r>
                </a:p>
                <a:p>
                  <a:pPr algn="ctr"/>
                  <a:r>
                    <a:rPr lang="en-US" altLang="ko-KR" sz="1000" dirty="0">
                      <a:solidFill>
                        <a:srgbClr val="222222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#</a:t>
                  </a:r>
                  <a:r>
                    <a:rPr lang="en-US" altLang="ko-KR" sz="1000" dirty="0">
                      <a:solidFill>
                        <a:srgbClr val="222222"/>
                      </a:solidFill>
                      <a:effectLst/>
                      <a:latin typeface="Consolas" panose="020B0609020204030204" pitchFamily="49" charset="0"/>
                    </a:rPr>
                    <a:t>FFC20D</a:t>
                  </a: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89820DD0-96FE-4219-9BD8-3893F6D22CD8}"/>
                  </a:ext>
                </a:extLst>
              </p:cNvPr>
              <p:cNvGrpSpPr/>
              <p:nvPr/>
            </p:nvGrpSpPr>
            <p:grpSpPr>
              <a:xfrm>
                <a:off x="9165861" y="4135891"/>
                <a:ext cx="678391" cy="1019051"/>
                <a:chOff x="7586191" y="4293095"/>
                <a:chExt cx="678391" cy="1019051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DEBAF7E1-4052-4E6F-AA1C-D7D890DD0C92}"/>
                    </a:ext>
                  </a:extLst>
                </p:cNvPr>
                <p:cNvSpPr/>
                <p:nvPr/>
              </p:nvSpPr>
              <p:spPr>
                <a:xfrm>
                  <a:off x="7608167" y="4293096"/>
                  <a:ext cx="634441" cy="9943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63500" dir="5400000" algn="ctr" rotWithShape="0">
                    <a:schemeClr val="bg1">
                      <a:lumMod val="85000"/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532A4302-DEF8-42A1-B070-014C02E24000}"/>
                    </a:ext>
                  </a:extLst>
                </p:cNvPr>
                <p:cNvSpPr/>
                <p:nvPr/>
              </p:nvSpPr>
              <p:spPr>
                <a:xfrm>
                  <a:off x="7608167" y="4293095"/>
                  <a:ext cx="634441" cy="634441"/>
                </a:xfrm>
                <a:prstGeom prst="rect">
                  <a:avLst/>
                </a:prstGeom>
                <a:solidFill>
                  <a:srgbClr val="00913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11D96B-6A8A-49E1-898C-AFBC45129E4C}"/>
                    </a:ext>
                  </a:extLst>
                </p:cNvPr>
                <p:cNvSpPr txBox="1"/>
                <p:nvPr/>
              </p:nvSpPr>
              <p:spPr>
                <a:xfrm>
                  <a:off x="7586191" y="4912036"/>
                  <a:ext cx="67839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rgbClr val="222222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P. green</a:t>
                  </a:r>
                </a:p>
                <a:p>
                  <a:pPr algn="ctr"/>
                  <a:r>
                    <a:rPr lang="en-US" altLang="ko-KR" sz="1000" b="0" dirty="0">
                      <a:solidFill>
                        <a:srgbClr val="222222"/>
                      </a:solidFill>
                      <a:effectLst/>
                      <a:latin typeface="Consolas" panose="020B0609020204030204" pitchFamily="49" charset="0"/>
                    </a:rPr>
                    <a:t>#009132</a:t>
                  </a:r>
                </a:p>
              </p:txBody>
            </p:sp>
          </p:grpSp>
        </p:grp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C2705C34-10FC-493E-A475-67CEF81CC1A4}"/>
              </a:ext>
            </a:extLst>
          </p:cNvPr>
          <p:cNvSpPr/>
          <p:nvPr/>
        </p:nvSpPr>
        <p:spPr>
          <a:xfrm>
            <a:off x="1703512" y="1844824"/>
            <a:ext cx="525592" cy="525592"/>
          </a:xfrm>
          <a:prstGeom prst="ellipse">
            <a:avLst/>
          </a:prstGeom>
          <a:noFill/>
          <a:ln w="66675">
            <a:solidFill>
              <a:srgbClr val="FC67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777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DUNKINDONUTS WEBSITE RENEWAL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26664-9917-46E7-8FD9-883622AA501F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87C2634-E92F-419E-9F42-6A42EE3B844B}"/>
              </a:ext>
            </a:extLst>
          </p:cNvPr>
          <p:cNvGrpSpPr/>
          <p:nvPr/>
        </p:nvGrpSpPr>
        <p:grpSpPr>
          <a:xfrm>
            <a:off x="2063552" y="1627972"/>
            <a:ext cx="6217182" cy="623236"/>
            <a:chOff x="2999656" y="1204360"/>
            <a:chExt cx="6217182" cy="62323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EDF9AA6-ABC3-460E-9166-754EE31E8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99656" y="1204360"/>
              <a:ext cx="719347" cy="62323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E6F63A-A36F-4BC8-AD87-C0AE8E0EEE44}"/>
                </a:ext>
              </a:extLst>
            </p:cNvPr>
            <p:cNvSpPr txBox="1"/>
            <p:nvPr/>
          </p:nvSpPr>
          <p:spPr>
            <a:xfrm>
              <a:off x="3872105" y="1413704"/>
              <a:ext cx="5344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9132"/>
                  </a:solidFill>
                </a:rPr>
                <a:t>Big visual</a:t>
              </a:r>
              <a:r>
                <a:rPr lang="ko-KR" altLang="en-US" sz="1400" b="1" dirty="0">
                  <a:solidFill>
                    <a:srgbClr val="009132"/>
                  </a:solidFill>
                </a:rPr>
                <a:t>에 광고영상을 배치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</a:rPr>
                <a:t>하여 좀 더 동적인 광고효과를 낸다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106999A-B606-4B7A-8859-6BEBC39904E8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RENEWAL CONCEPT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구체적인 구현방안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3FDA641-905E-462F-AD41-A35D244D1B79}"/>
              </a:ext>
            </a:extLst>
          </p:cNvPr>
          <p:cNvGrpSpPr/>
          <p:nvPr/>
        </p:nvGrpSpPr>
        <p:grpSpPr>
          <a:xfrm>
            <a:off x="2063552" y="2623823"/>
            <a:ext cx="7069979" cy="623236"/>
            <a:chOff x="2999656" y="1204360"/>
            <a:chExt cx="7069979" cy="62323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98655E3-1A0D-420E-9D82-F65E94987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99656" y="1204360"/>
              <a:ext cx="719347" cy="62323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7A9903-436E-4437-9CFA-62D060032099}"/>
                </a:ext>
              </a:extLst>
            </p:cNvPr>
            <p:cNvSpPr txBox="1"/>
            <p:nvPr/>
          </p:nvSpPr>
          <p:spPr>
            <a:xfrm>
              <a:off x="3872105" y="1413704"/>
              <a:ext cx="6197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9132"/>
                  </a:solidFill>
                </a:rPr>
                <a:t>SNS </a:t>
              </a:r>
              <a:r>
                <a:rPr lang="ko-KR" altLang="en-US" sz="1400" b="1" dirty="0">
                  <a:solidFill>
                    <a:srgbClr val="009132"/>
                  </a:solidFill>
                </a:rPr>
                <a:t>이미지를 </a:t>
              </a:r>
              <a:r>
                <a:rPr lang="en-US" altLang="ko-KR" sz="1400" b="1" dirty="0">
                  <a:solidFill>
                    <a:srgbClr val="009132"/>
                  </a:solidFill>
                </a:rPr>
                <a:t>Main section</a:t>
              </a:r>
              <a:r>
                <a:rPr lang="ko-KR" altLang="en-US" sz="1400" b="1" dirty="0">
                  <a:solidFill>
                    <a:srgbClr val="009132"/>
                  </a:solidFill>
                </a:rPr>
                <a:t>에 배치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</a:rPr>
                <a:t>하여 젊은 시대와 적극적으로 소통한다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941F440-0EEA-4E49-935D-555BD3A1C148}"/>
              </a:ext>
            </a:extLst>
          </p:cNvPr>
          <p:cNvGrpSpPr/>
          <p:nvPr/>
        </p:nvGrpSpPr>
        <p:grpSpPr>
          <a:xfrm>
            <a:off x="2063552" y="3619674"/>
            <a:ext cx="8376491" cy="623236"/>
            <a:chOff x="2999656" y="1204360"/>
            <a:chExt cx="8376491" cy="62323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8AEC0A4-087A-435D-959F-8F3A68E0E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99656" y="1204360"/>
              <a:ext cx="719347" cy="62323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A23901-1C16-4449-8A7C-838D82648B92}"/>
                </a:ext>
              </a:extLst>
            </p:cNvPr>
            <p:cNvSpPr txBox="1"/>
            <p:nvPr/>
          </p:nvSpPr>
          <p:spPr>
            <a:xfrm>
              <a:off x="3872105" y="1413704"/>
              <a:ext cx="7504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9132"/>
                  </a:solidFill>
                </a:rPr>
                <a:t>SUBWAY</a:t>
              </a:r>
              <a:r>
                <a:rPr lang="ko-KR" altLang="en-US" sz="1400" b="1" dirty="0">
                  <a:solidFill>
                    <a:srgbClr val="009132"/>
                  </a:solidFill>
                </a:rPr>
                <a:t>의 중의적 표현을 살려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</a:rPr>
                <a:t>전철 노선표와 메뉴표를 접목시켜 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</a:rPr>
                <a:t>Main page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</a:rPr>
                <a:t>에 배치한다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6753DB-A7A6-405F-B410-D7107BE269D5}"/>
              </a:ext>
            </a:extLst>
          </p:cNvPr>
          <p:cNvGrpSpPr/>
          <p:nvPr/>
        </p:nvGrpSpPr>
        <p:grpSpPr>
          <a:xfrm>
            <a:off x="2063552" y="4610999"/>
            <a:ext cx="6120039" cy="623236"/>
            <a:chOff x="2999656" y="1204360"/>
            <a:chExt cx="6120039" cy="62323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42D0E14-FB4A-4FFC-A083-596FC5C1F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99656" y="1204360"/>
              <a:ext cx="719347" cy="62323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4A1371-CE54-40C5-9542-E271EADB83DC}"/>
                </a:ext>
              </a:extLst>
            </p:cNvPr>
            <p:cNvSpPr txBox="1"/>
            <p:nvPr/>
          </p:nvSpPr>
          <p:spPr>
            <a:xfrm>
              <a:off x="3872105" y="1413704"/>
              <a:ext cx="52475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9132"/>
                  </a:solidFill>
                </a:rPr>
                <a:t>주문</a:t>
              </a:r>
              <a:r>
                <a:rPr lang="en-US" altLang="ko-KR" sz="1400" b="1" dirty="0">
                  <a:solidFill>
                    <a:srgbClr val="009132"/>
                  </a:solidFill>
                </a:rPr>
                <a:t>, </a:t>
              </a:r>
              <a:r>
                <a:rPr lang="ko-KR" altLang="en-US" sz="1400" b="1" dirty="0">
                  <a:solidFill>
                    <a:srgbClr val="009132"/>
                  </a:solidFill>
                </a:rPr>
                <a:t>가맹문의의 접근성을 위해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</a:rPr>
                <a:t>Main page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</a:rPr>
                <a:t> 최상단에 배치한다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2706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541" y="6356349"/>
            <a:ext cx="2743200" cy="365125"/>
          </a:xfrm>
        </p:spPr>
        <p:txBody>
          <a:bodyPr/>
          <a:lstStyle/>
          <a:p>
            <a:fld id="{EAC35D20-47D4-4D75-A609-DFB0CFE3D02E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RENEWAL CONCEPT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 스케치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B9A4B4-4894-423A-9F42-5986E3DCD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908720"/>
            <a:ext cx="2340920" cy="52654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AE11BC-6A37-4B78-9BD7-397234F7C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514" y="908720"/>
            <a:ext cx="2483616" cy="53017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376363-F987-46FF-BF25-FABF63BB0920}"/>
              </a:ext>
            </a:extLst>
          </p:cNvPr>
          <p:cNvSpPr txBox="1"/>
          <p:nvPr/>
        </p:nvSpPr>
        <p:spPr>
          <a:xfrm>
            <a:off x="4655840" y="5749225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MAIN</a:t>
            </a:r>
            <a:endParaRPr lang="ko-KR" altLang="en-US" sz="2000" b="1" dirty="0">
              <a:solidFill>
                <a:srgbClr val="00913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84B72F-DB70-4DBB-BFE3-706EC397D30E}"/>
              </a:ext>
            </a:extLst>
          </p:cNvPr>
          <p:cNvSpPr txBox="1"/>
          <p:nvPr/>
        </p:nvSpPr>
        <p:spPr>
          <a:xfrm>
            <a:off x="10235802" y="5749225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SUB</a:t>
            </a:r>
            <a:endParaRPr lang="ko-KR" altLang="en-US" sz="2000" b="1" dirty="0">
              <a:solidFill>
                <a:srgbClr val="00913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440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541" y="6356349"/>
            <a:ext cx="2743200" cy="365125"/>
          </a:xfrm>
        </p:spPr>
        <p:txBody>
          <a:bodyPr/>
          <a:lstStyle/>
          <a:p>
            <a:fld id="{EAC35D20-47D4-4D75-A609-DFB0CFE3D02E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RENEWAL CONCEPT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와이어 프레임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8F51D5-C10F-44F0-BE86-B2FE90E87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913422"/>
            <a:ext cx="2586432" cy="56254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30A132-44CC-428E-9628-FDA7B83F4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3389"/>
            <a:ext cx="4654700" cy="48629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4918C8-CF1C-4E04-B1B6-556F66AF4E06}"/>
              </a:ext>
            </a:extLst>
          </p:cNvPr>
          <p:cNvSpPr txBox="1"/>
          <p:nvPr/>
        </p:nvSpPr>
        <p:spPr>
          <a:xfrm>
            <a:off x="4163680" y="5748730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MAIN</a:t>
            </a:r>
            <a:endParaRPr lang="ko-KR" altLang="en-US" sz="2000" b="1" dirty="0">
              <a:solidFill>
                <a:srgbClr val="00913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4EF716-3BA5-4F4A-A6FE-D5800070E345}"/>
              </a:ext>
            </a:extLst>
          </p:cNvPr>
          <p:cNvSpPr txBox="1"/>
          <p:nvPr/>
        </p:nvSpPr>
        <p:spPr>
          <a:xfrm>
            <a:off x="10687675" y="5748730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SUB</a:t>
            </a:r>
            <a:endParaRPr lang="ko-KR" altLang="en-US" sz="2000" b="1" dirty="0">
              <a:solidFill>
                <a:srgbClr val="00913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0808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541" y="6356349"/>
            <a:ext cx="2743200" cy="365125"/>
          </a:xfrm>
        </p:spPr>
        <p:txBody>
          <a:bodyPr/>
          <a:lstStyle/>
          <a:p>
            <a:fld id="{EAC35D20-47D4-4D75-A609-DFB0CFE3D02E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RENEWAL CONCEPT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 맵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E880F52-F209-4AF1-991B-9D988ED4D61D}"/>
              </a:ext>
            </a:extLst>
          </p:cNvPr>
          <p:cNvGrpSpPr/>
          <p:nvPr/>
        </p:nvGrpSpPr>
        <p:grpSpPr>
          <a:xfrm>
            <a:off x="1762383" y="1439854"/>
            <a:ext cx="8667234" cy="3978291"/>
            <a:chOff x="1762382" y="1556792"/>
            <a:chExt cx="8667234" cy="397829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6D3DECD-0C7B-49BE-8338-548639191E0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9758753" y="2176643"/>
              <a:ext cx="1" cy="2279932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D972048-DBB9-4E9D-BAC8-4830FF29978E}"/>
                </a:ext>
              </a:extLst>
            </p:cNvPr>
            <p:cNvCxnSpPr>
              <a:cxnSpLocks/>
            </p:cNvCxnSpPr>
            <p:nvPr/>
          </p:nvCxnSpPr>
          <p:spPr>
            <a:xfrm>
              <a:off x="7927375" y="2176643"/>
              <a:ext cx="0" cy="319657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860D5C-BAB2-4C02-A838-0BE7D39300AF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>
              <a:off x="6098045" y="2176643"/>
              <a:ext cx="2717" cy="2279932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CCDF73A-1C2F-4404-A69E-70DF97C9B70F}"/>
                </a:ext>
              </a:extLst>
            </p:cNvPr>
            <p:cNvCxnSpPr>
              <a:cxnSpLocks/>
            </p:cNvCxnSpPr>
            <p:nvPr/>
          </p:nvCxnSpPr>
          <p:spPr>
            <a:xfrm>
              <a:off x="4259190" y="2176642"/>
              <a:ext cx="0" cy="2692518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6B481C8-2709-4CB6-9991-492E8BEA11FB}"/>
                </a:ext>
              </a:extLst>
            </p:cNvPr>
            <p:cNvCxnSpPr>
              <a:cxnSpLocks/>
            </p:cNvCxnSpPr>
            <p:nvPr/>
          </p:nvCxnSpPr>
          <p:spPr>
            <a:xfrm>
              <a:off x="2433244" y="2176640"/>
              <a:ext cx="0" cy="319657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BC1D98C-795D-4804-ACE5-E063B9D3D4D1}"/>
                </a:ext>
              </a:extLst>
            </p:cNvPr>
            <p:cNvSpPr/>
            <p:nvPr/>
          </p:nvSpPr>
          <p:spPr>
            <a:xfrm>
              <a:off x="5429900" y="1556792"/>
              <a:ext cx="1336287" cy="461177"/>
            </a:xfrm>
            <a:prstGeom prst="rect">
              <a:avLst/>
            </a:prstGeom>
            <a:solidFill>
              <a:srgbClr val="01524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메인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70296EB-7095-4671-857C-77145810A501}"/>
                </a:ext>
              </a:extLst>
            </p:cNvPr>
            <p:cNvSpPr/>
            <p:nvPr/>
          </p:nvSpPr>
          <p:spPr>
            <a:xfrm>
              <a:off x="1762382" y="2344399"/>
              <a:ext cx="1341724" cy="373894"/>
            </a:xfrm>
            <a:prstGeom prst="rect">
              <a:avLst/>
            </a:prstGeom>
            <a:solidFill>
              <a:srgbClr val="009132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메뉴 소개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43A0211-2D97-4656-81FB-A816A39FDAB9}"/>
                </a:ext>
              </a:extLst>
            </p:cNvPr>
            <p:cNvSpPr/>
            <p:nvPr/>
          </p:nvSpPr>
          <p:spPr>
            <a:xfrm>
              <a:off x="3593760" y="2344399"/>
              <a:ext cx="1341724" cy="373894"/>
            </a:xfrm>
            <a:prstGeom prst="rect">
              <a:avLst/>
            </a:prstGeom>
            <a:solidFill>
              <a:srgbClr val="009132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이용방법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232F425-F00B-4FA0-933F-F9861A67C55B}"/>
                </a:ext>
              </a:extLst>
            </p:cNvPr>
            <p:cNvSpPr/>
            <p:nvPr/>
          </p:nvSpPr>
          <p:spPr>
            <a:xfrm>
              <a:off x="5429900" y="2344399"/>
              <a:ext cx="1341724" cy="373894"/>
            </a:xfrm>
            <a:prstGeom prst="rect">
              <a:avLst/>
            </a:prstGeom>
            <a:solidFill>
              <a:srgbClr val="009132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새소식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55AFAA-1AC4-4ADB-A920-E90BDC62CD42}"/>
                </a:ext>
              </a:extLst>
            </p:cNvPr>
            <p:cNvSpPr/>
            <p:nvPr/>
          </p:nvSpPr>
          <p:spPr>
            <a:xfrm>
              <a:off x="7256515" y="2344399"/>
              <a:ext cx="1341724" cy="373894"/>
            </a:xfrm>
            <a:prstGeom prst="rect">
              <a:avLst/>
            </a:prstGeom>
            <a:solidFill>
              <a:srgbClr val="009132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가맹점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BF270C3-B92E-437F-BB0B-711E7B103C5C}"/>
                </a:ext>
              </a:extLst>
            </p:cNvPr>
            <p:cNvSpPr/>
            <p:nvPr/>
          </p:nvSpPr>
          <p:spPr>
            <a:xfrm>
              <a:off x="9087892" y="2344399"/>
              <a:ext cx="1341724" cy="373894"/>
            </a:xfrm>
            <a:prstGeom prst="rect">
              <a:avLst/>
            </a:prstGeom>
            <a:solidFill>
              <a:srgbClr val="009132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온라인 주문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170519B-34CD-46CE-AB5A-AB7D4AACD7EE}"/>
                </a:ext>
              </a:extLst>
            </p:cNvPr>
            <p:cNvSpPr/>
            <p:nvPr/>
          </p:nvSpPr>
          <p:spPr>
            <a:xfrm>
              <a:off x="1762382" y="3018251"/>
              <a:ext cx="1341724" cy="373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샌드위치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58B83CE-CB0C-49E0-A972-A9C9EB74214D}"/>
                </a:ext>
              </a:extLst>
            </p:cNvPr>
            <p:cNvSpPr/>
            <p:nvPr/>
          </p:nvSpPr>
          <p:spPr>
            <a:xfrm>
              <a:off x="3593760" y="3018251"/>
              <a:ext cx="1341724" cy="373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써브웨이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이용방법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711458C-C67D-47D3-9AFE-BDE89519794D}"/>
                </a:ext>
              </a:extLst>
            </p:cNvPr>
            <p:cNvSpPr/>
            <p:nvPr/>
          </p:nvSpPr>
          <p:spPr>
            <a:xfrm>
              <a:off x="5429900" y="3018251"/>
              <a:ext cx="1341724" cy="373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이벤트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·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프로모션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1803FE2-44B2-4322-891F-4DF7ED0F1BA4}"/>
                </a:ext>
              </a:extLst>
            </p:cNvPr>
            <p:cNvSpPr/>
            <p:nvPr/>
          </p:nvSpPr>
          <p:spPr>
            <a:xfrm>
              <a:off x="7256515" y="3018251"/>
              <a:ext cx="1341724" cy="373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써브웨이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프랜차이즈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9113BD5-1B54-4523-A36D-15C78B89AAAC}"/>
                </a:ext>
              </a:extLst>
            </p:cNvPr>
            <p:cNvSpPr/>
            <p:nvPr/>
          </p:nvSpPr>
          <p:spPr>
            <a:xfrm>
              <a:off x="9087892" y="3018251"/>
              <a:ext cx="1341724" cy="373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FAST SUB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701EA56-5C86-4B7A-9140-CB29046B43F4}"/>
                </a:ext>
              </a:extLst>
            </p:cNvPr>
            <p:cNvSpPr/>
            <p:nvPr/>
          </p:nvSpPr>
          <p:spPr>
            <a:xfrm>
              <a:off x="1762382" y="3553282"/>
              <a:ext cx="1341724" cy="373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랩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·</a:t>
              </a:r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파니니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9359382-9B81-4C8F-B2F6-5E9DC827537B}"/>
                </a:ext>
              </a:extLst>
            </p:cNvPr>
            <p:cNvSpPr/>
            <p:nvPr/>
          </p:nvSpPr>
          <p:spPr>
            <a:xfrm>
              <a:off x="3593760" y="3553282"/>
              <a:ext cx="1341724" cy="373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단체메뉴 이용방법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5273FA1-00C4-4312-9CA2-FD563A76EDFD}"/>
                </a:ext>
              </a:extLst>
            </p:cNvPr>
            <p:cNvSpPr/>
            <p:nvPr/>
          </p:nvSpPr>
          <p:spPr>
            <a:xfrm>
              <a:off x="5429900" y="3553282"/>
              <a:ext cx="1341724" cy="373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뉴스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·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공지사항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F65D358-BF97-4044-AEFF-A5F3DFD97F5E}"/>
                </a:ext>
              </a:extLst>
            </p:cNvPr>
            <p:cNvSpPr/>
            <p:nvPr/>
          </p:nvSpPr>
          <p:spPr>
            <a:xfrm>
              <a:off x="7256515" y="3553282"/>
              <a:ext cx="1341724" cy="373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FAQ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D738E3C-4D50-43A4-8553-8231B7880132}"/>
                </a:ext>
              </a:extLst>
            </p:cNvPr>
            <p:cNvSpPr/>
            <p:nvPr/>
          </p:nvSpPr>
          <p:spPr>
            <a:xfrm>
              <a:off x="9087892" y="3553282"/>
              <a:ext cx="1341724" cy="373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HOME SUB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91921B4-35A0-4E61-849E-4F297797251F}"/>
                </a:ext>
              </a:extLst>
            </p:cNvPr>
            <p:cNvSpPr/>
            <p:nvPr/>
          </p:nvSpPr>
          <p:spPr>
            <a:xfrm>
              <a:off x="3593760" y="4082681"/>
              <a:ext cx="1341724" cy="373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신선한 재료 소개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1BC85B1-48C4-4EDB-8AAD-95B283408AE7}"/>
                </a:ext>
              </a:extLst>
            </p:cNvPr>
            <p:cNvSpPr/>
            <p:nvPr/>
          </p:nvSpPr>
          <p:spPr>
            <a:xfrm>
              <a:off x="5429900" y="4082681"/>
              <a:ext cx="1341724" cy="373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광고영상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B44E1E5-DDCE-4D4E-9849-72519FAD4324}"/>
                </a:ext>
              </a:extLst>
            </p:cNvPr>
            <p:cNvSpPr/>
            <p:nvPr/>
          </p:nvSpPr>
          <p:spPr>
            <a:xfrm>
              <a:off x="9087892" y="4082681"/>
              <a:ext cx="1341724" cy="373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단체주문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5441422-7C67-43BC-8013-9A1B145A453F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8" y="2017969"/>
              <a:ext cx="1" cy="16775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BDA675A-C180-4270-B0A7-870FAF2C73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3244" y="2188132"/>
              <a:ext cx="7325509" cy="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8D06318-48C6-4302-820F-5C33D828CB53}"/>
                </a:ext>
              </a:extLst>
            </p:cNvPr>
            <p:cNvSpPr/>
            <p:nvPr/>
          </p:nvSpPr>
          <p:spPr>
            <a:xfrm>
              <a:off x="7251751" y="4082681"/>
              <a:ext cx="1341724" cy="373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가맹신청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·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문의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BBC0210-07BA-4D3C-B769-CA7A4136B7A7}"/>
                </a:ext>
              </a:extLst>
            </p:cNvPr>
            <p:cNvSpPr/>
            <p:nvPr/>
          </p:nvSpPr>
          <p:spPr>
            <a:xfrm>
              <a:off x="7263323" y="4620797"/>
              <a:ext cx="1341724" cy="373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지사안내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C239747-03F8-4160-B156-A2ED1B1A060B}"/>
                </a:ext>
              </a:extLst>
            </p:cNvPr>
            <p:cNvSpPr/>
            <p:nvPr/>
          </p:nvSpPr>
          <p:spPr>
            <a:xfrm>
              <a:off x="7258559" y="5150196"/>
              <a:ext cx="1341724" cy="373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사업설명회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F7B048E-BF98-4BAF-9C5D-C06C14E8BF99}"/>
                </a:ext>
              </a:extLst>
            </p:cNvPr>
            <p:cNvSpPr/>
            <p:nvPr/>
          </p:nvSpPr>
          <p:spPr>
            <a:xfrm>
              <a:off x="3593760" y="4620797"/>
              <a:ext cx="1341724" cy="373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APP 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 방법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6429CD8-7695-414C-B90C-2111C2A7D92E}"/>
                </a:ext>
              </a:extLst>
            </p:cNvPr>
            <p:cNvSpPr/>
            <p:nvPr/>
          </p:nvSpPr>
          <p:spPr>
            <a:xfrm>
              <a:off x="1766477" y="4093674"/>
              <a:ext cx="1341724" cy="373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찹샐러드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493E115-1A35-44AD-9BF4-4B44797FB79A}"/>
                </a:ext>
              </a:extLst>
            </p:cNvPr>
            <p:cNvSpPr/>
            <p:nvPr/>
          </p:nvSpPr>
          <p:spPr>
            <a:xfrm>
              <a:off x="1766477" y="4623073"/>
              <a:ext cx="1341724" cy="373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아침메뉴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4B18F8C-1B84-44C7-B3FA-DFC123EC61C1}"/>
                </a:ext>
              </a:extLst>
            </p:cNvPr>
            <p:cNvSpPr/>
            <p:nvPr/>
          </p:nvSpPr>
          <p:spPr>
            <a:xfrm>
              <a:off x="1766477" y="5161189"/>
              <a:ext cx="1341724" cy="373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9258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DUNKINDONUTS WEBSITE RENEWAL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26664-9917-46E7-8FD9-883622AA501F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8E6893-833E-4127-9D85-83766129AA66}"/>
              </a:ext>
            </a:extLst>
          </p:cNvPr>
          <p:cNvSpPr/>
          <p:nvPr/>
        </p:nvSpPr>
        <p:spPr>
          <a:xfrm>
            <a:off x="1473611" y="1101895"/>
            <a:ext cx="9238589" cy="5163274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C782271-9D4D-4093-A265-5B774838B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732316"/>
              </p:ext>
            </p:extLst>
          </p:nvPr>
        </p:nvGraphicFramePr>
        <p:xfrm>
          <a:off x="1473611" y="1104124"/>
          <a:ext cx="6749427" cy="565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0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1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29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프로젝트 이름</a:t>
                      </a:r>
                    </a:p>
                  </a:txBody>
                  <a:tcPr marL="68850" marR="68850" marT="34425" marB="34425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3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solidFill>
                            <a:srgbClr val="58595B"/>
                          </a:solidFill>
                        </a:rPr>
                        <a:t>써브웨이</a:t>
                      </a:r>
                      <a:r>
                        <a:rPr lang="ko-KR" altLang="en-US" sz="900" dirty="0">
                          <a:solidFill>
                            <a:srgbClr val="58595B"/>
                          </a:solidFill>
                        </a:rPr>
                        <a:t> 웹사이트 리뉴얼</a:t>
                      </a:r>
                    </a:p>
                  </a:txBody>
                  <a:tcPr marL="68850" marR="68850" marT="34425" marB="34425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marL="68850" marR="68850" marT="34425" marB="34425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3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rgbClr val="58595B"/>
                          </a:solidFill>
                        </a:rPr>
                        <a:t>메인 페이지</a:t>
                      </a:r>
                    </a:p>
                  </a:txBody>
                  <a:tcPr marL="68850" marR="68850" marT="34425" marB="34425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9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68850" marR="68850" marT="34425" marB="34425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3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rgbClr val="58595B"/>
                          </a:solidFill>
                        </a:rPr>
                        <a:t>메인 페이지 레이아웃</a:t>
                      </a:r>
                      <a:r>
                        <a:rPr lang="en-US" altLang="ko-KR" sz="900" dirty="0">
                          <a:solidFill>
                            <a:srgbClr val="58595B"/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rgbClr val="58595B"/>
                        </a:solidFill>
                      </a:endParaRPr>
                    </a:p>
                  </a:txBody>
                  <a:tcPr marL="68850" marR="68850" marT="34425" marB="34425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0A2AB1-2BBA-423B-A390-856E56846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377033"/>
              </p:ext>
            </p:extLst>
          </p:nvPr>
        </p:nvGraphicFramePr>
        <p:xfrm>
          <a:off x="8226104" y="1101892"/>
          <a:ext cx="2486096" cy="51632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8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14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버전</a:t>
                      </a:r>
                      <a:endParaRPr lang="en-US" altLang="ko-KR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3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rgbClr val="58595B"/>
                          </a:solidFill>
                        </a:rPr>
                        <a:t>1.0</a:t>
                      </a:r>
                      <a:endParaRPr lang="ko-KR" altLang="en-US" sz="900" dirty="0">
                        <a:solidFill>
                          <a:srgbClr val="58595B"/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4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3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solidFill>
                            <a:srgbClr val="58595B"/>
                          </a:solidFill>
                        </a:rPr>
                        <a:t>임창성</a:t>
                      </a:r>
                      <a:endParaRPr lang="ko-KR" altLang="en-US" sz="900" dirty="0">
                        <a:solidFill>
                          <a:srgbClr val="58595B"/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4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Description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3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번호</a:t>
                      </a: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3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설명</a:t>
                      </a: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3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58595B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7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58595B"/>
                          </a:solidFill>
                        </a:rPr>
                        <a:t>01</a:t>
                      </a: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58595B"/>
                          </a:solidFill>
                        </a:rPr>
                        <a:t>Logo &amp; </a:t>
                      </a:r>
                      <a:r>
                        <a:rPr lang="en-US" altLang="ko-KR" sz="900" b="1" dirty="0" err="1">
                          <a:solidFill>
                            <a:srgbClr val="58595B"/>
                          </a:solidFill>
                        </a:rPr>
                        <a:t>gnb</a:t>
                      </a:r>
                      <a:endParaRPr lang="en-US" altLang="ko-KR" sz="900" b="1" dirty="0">
                        <a:solidFill>
                          <a:srgbClr val="58595B"/>
                        </a:solidFill>
                      </a:endParaRPr>
                    </a:p>
                    <a:p>
                      <a:pPr marL="0" marR="0" indent="0" algn="l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>
                        <a:solidFill>
                          <a:srgbClr val="58595B"/>
                        </a:solidFill>
                      </a:endParaRPr>
                    </a:p>
                    <a:p>
                      <a:pPr marL="0" marR="0" indent="0" algn="l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58595B"/>
                          </a:solidFill>
                        </a:rPr>
                        <a:t>메뉴소개</a:t>
                      </a:r>
                      <a:r>
                        <a:rPr lang="en-US" altLang="ko-KR" sz="900" b="0" dirty="0">
                          <a:solidFill>
                            <a:srgbClr val="58595B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rgbClr val="58595B"/>
                          </a:solidFill>
                        </a:rPr>
                        <a:t>이용방법</a:t>
                      </a:r>
                      <a:r>
                        <a:rPr lang="en-US" altLang="ko-KR" sz="900" b="0" dirty="0">
                          <a:solidFill>
                            <a:srgbClr val="58595B"/>
                          </a:solidFill>
                        </a:rPr>
                        <a:t>, </a:t>
                      </a:r>
                      <a:r>
                        <a:rPr lang="ko-KR" altLang="en-US" sz="900" b="0" dirty="0" err="1">
                          <a:solidFill>
                            <a:srgbClr val="58595B"/>
                          </a:solidFill>
                        </a:rPr>
                        <a:t>새소식</a:t>
                      </a:r>
                      <a:r>
                        <a:rPr lang="en-US" altLang="ko-KR" sz="900" b="0" dirty="0">
                          <a:solidFill>
                            <a:srgbClr val="58595B"/>
                          </a:solidFill>
                        </a:rPr>
                        <a:t>,</a:t>
                      </a:r>
                    </a:p>
                    <a:p>
                      <a:pPr marL="0" marR="0" indent="0" algn="l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58595B"/>
                          </a:solidFill>
                        </a:rPr>
                        <a:t>가맹점</a:t>
                      </a:r>
                      <a:r>
                        <a:rPr lang="en-US" altLang="ko-KR" sz="900" b="0" dirty="0">
                          <a:solidFill>
                            <a:srgbClr val="58595B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rgbClr val="58595B"/>
                          </a:solidFill>
                        </a:rPr>
                        <a:t>온라인주문</a:t>
                      </a:r>
                      <a:endParaRPr lang="en-US" altLang="ko-KR" sz="900" b="0" dirty="0">
                        <a:solidFill>
                          <a:srgbClr val="58595B"/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58595B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3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58595B"/>
                          </a:solidFill>
                        </a:rPr>
                        <a:t>02</a:t>
                      </a:r>
                      <a:endParaRPr lang="ko-KR" altLang="en-US" sz="900" dirty="0">
                        <a:solidFill>
                          <a:srgbClr val="58595B"/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58595B"/>
                          </a:solidFill>
                        </a:rPr>
                        <a:t>메인 </a:t>
                      </a:r>
                      <a:r>
                        <a:rPr lang="ko-KR" altLang="en-US" sz="900" b="1" dirty="0" err="1">
                          <a:solidFill>
                            <a:srgbClr val="58595B"/>
                          </a:solidFill>
                        </a:rPr>
                        <a:t>비주얼</a:t>
                      </a:r>
                      <a:endParaRPr lang="en-US" altLang="ko-KR" sz="900" b="1" dirty="0">
                        <a:solidFill>
                          <a:srgbClr val="58595B"/>
                        </a:solidFill>
                      </a:endParaRPr>
                    </a:p>
                    <a:p>
                      <a:pPr marL="0" marR="0" indent="0" algn="l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>
                        <a:solidFill>
                          <a:srgbClr val="58595B"/>
                        </a:solidFill>
                      </a:endParaRPr>
                    </a:p>
                    <a:p>
                      <a:pPr marL="0" marR="0" indent="0" algn="l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58595B"/>
                          </a:solidFill>
                        </a:rPr>
                        <a:t>현재 사용되고 있는 </a:t>
                      </a:r>
                      <a:r>
                        <a:rPr lang="ko-KR" altLang="en-US" sz="900" b="0" dirty="0" err="1">
                          <a:solidFill>
                            <a:srgbClr val="58595B"/>
                          </a:solidFill>
                        </a:rPr>
                        <a:t>써브웨이</a:t>
                      </a:r>
                      <a:r>
                        <a:rPr lang="en-US" altLang="ko-KR" sz="900" b="0" dirty="0">
                          <a:solidFill>
                            <a:srgbClr val="58595B"/>
                          </a:solidFill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rgbClr val="58595B"/>
                          </a:solidFill>
                        </a:rPr>
                        <a:t>광고영상</a:t>
                      </a:r>
                      <a:endParaRPr lang="en-US" altLang="ko-KR" sz="900" b="0" dirty="0">
                        <a:solidFill>
                          <a:srgbClr val="58595B"/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58595B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87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58595B"/>
                          </a:solidFill>
                        </a:rPr>
                        <a:t>03</a:t>
                      </a:r>
                      <a:endParaRPr lang="ko-KR" altLang="en-US" sz="900" dirty="0">
                        <a:solidFill>
                          <a:srgbClr val="58595B"/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>
                          <a:solidFill>
                            <a:srgbClr val="58595B"/>
                          </a:solidFill>
                        </a:rPr>
                        <a:t>매장찾기와</a:t>
                      </a:r>
                      <a:r>
                        <a:rPr lang="ko-KR" altLang="en-US" sz="900" b="0" dirty="0">
                          <a:solidFill>
                            <a:srgbClr val="58595B"/>
                          </a:solidFill>
                        </a:rPr>
                        <a:t> 가맹문의를 쉽고 빠르게</a:t>
                      </a: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58595B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87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58595B"/>
                          </a:solidFill>
                        </a:rPr>
                        <a:t>04</a:t>
                      </a:r>
                      <a:endParaRPr lang="ko-KR" altLang="en-US" sz="900" dirty="0">
                        <a:solidFill>
                          <a:srgbClr val="58595B"/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>
                          <a:solidFill>
                            <a:srgbClr val="58595B"/>
                          </a:solidFill>
                        </a:rPr>
                        <a:t>써브웨이의</a:t>
                      </a:r>
                      <a:r>
                        <a:rPr lang="ko-KR" altLang="en-US" sz="900" b="0" dirty="0">
                          <a:solidFill>
                            <a:srgbClr val="58595B"/>
                          </a:solidFill>
                        </a:rPr>
                        <a:t> 다양한 제품을</a:t>
                      </a:r>
                      <a:endParaRPr lang="en-US" altLang="ko-KR" sz="900" b="0" dirty="0">
                        <a:solidFill>
                          <a:srgbClr val="58595B"/>
                        </a:solidFill>
                      </a:endParaRPr>
                    </a:p>
                    <a:p>
                      <a:pPr marL="0" marR="0" indent="0" algn="l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58595B"/>
                          </a:solidFill>
                        </a:rPr>
                        <a:t>전철 노선도로 재밌고 </a:t>
                      </a:r>
                      <a:r>
                        <a:rPr lang="ko-KR" altLang="en-US" sz="900" b="0" dirty="0" err="1">
                          <a:solidFill>
                            <a:srgbClr val="58595B"/>
                          </a:solidFill>
                        </a:rPr>
                        <a:t>지루하지않게</a:t>
                      </a:r>
                      <a:r>
                        <a:rPr lang="ko-KR" altLang="en-US" sz="900" b="0" dirty="0">
                          <a:solidFill>
                            <a:srgbClr val="58595B"/>
                          </a:solidFill>
                        </a:rPr>
                        <a:t> 표현</a:t>
                      </a: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5C88615-2EAE-482F-92CD-5BD78E40C06C}"/>
              </a:ext>
            </a:extLst>
          </p:cNvPr>
          <p:cNvGraphicFramePr>
            <a:graphicFrameLocks noGrp="1"/>
          </p:cNvGraphicFramePr>
          <p:nvPr/>
        </p:nvGraphicFramePr>
        <p:xfrm>
          <a:off x="1580402" y="2003305"/>
          <a:ext cx="6171615" cy="25759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171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7590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gnb</a:t>
                      </a:r>
                      <a:endParaRPr lang="en-US" altLang="ko-KR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00" marR="91400" marT="45709" marB="457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26AFDA3-5004-4AE8-A66B-8DF970E406D8}"/>
              </a:ext>
            </a:extLst>
          </p:cNvPr>
          <p:cNvGraphicFramePr>
            <a:graphicFrameLocks noGrp="1"/>
          </p:cNvGraphicFramePr>
          <p:nvPr/>
        </p:nvGraphicFramePr>
        <p:xfrm>
          <a:off x="1572430" y="2331176"/>
          <a:ext cx="6157981" cy="13695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157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69563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Big visual</a:t>
                      </a:r>
                    </a:p>
                  </a:txBody>
                  <a:tcPr marL="91400" marR="91400" marT="45709" marB="457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053D761-37B1-481D-8EA4-03082EBE1CA9}"/>
              </a:ext>
            </a:extLst>
          </p:cNvPr>
          <p:cNvGraphicFramePr>
            <a:graphicFrameLocks noGrp="1"/>
          </p:cNvGraphicFramePr>
          <p:nvPr/>
        </p:nvGraphicFramePr>
        <p:xfrm>
          <a:off x="4157920" y="1701208"/>
          <a:ext cx="930202" cy="25759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30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7590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logo</a:t>
                      </a:r>
                    </a:p>
                  </a:txBody>
                  <a:tcPr marL="91400" marR="91400" marT="45709" marB="457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7154D52-67D5-4D16-A700-00DBF9D5163F}"/>
              </a:ext>
            </a:extLst>
          </p:cNvPr>
          <p:cNvGraphicFramePr>
            <a:graphicFrameLocks noGrp="1"/>
          </p:cNvGraphicFramePr>
          <p:nvPr/>
        </p:nvGraphicFramePr>
        <p:xfrm>
          <a:off x="1572430" y="3771020"/>
          <a:ext cx="6157981" cy="106781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157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7815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Contents 01</a:t>
                      </a:r>
                    </a:p>
                  </a:txBody>
                  <a:tcPr marL="91400" marR="91400" marT="45709" marB="457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EA459CC-ADF7-4EFF-A434-7C6FE4E27737}"/>
              </a:ext>
            </a:extLst>
          </p:cNvPr>
          <p:cNvGraphicFramePr>
            <a:graphicFrameLocks noGrp="1"/>
          </p:cNvGraphicFramePr>
          <p:nvPr/>
        </p:nvGraphicFramePr>
        <p:xfrm>
          <a:off x="1572430" y="4909115"/>
          <a:ext cx="6157981" cy="106781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157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7815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Contents 02</a:t>
                      </a:r>
                    </a:p>
                  </a:txBody>
                  <a:tcPr marL="91400" marR="91400" marT="45709" marB="457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43220985-FA1A-43F4-AEF4-827465BC5B80}"/>
              </a:ext>
            </a:extLst>
          </p:cNvPr>
          <p:cNvSpPr/>
          <p:nvPr/>
        </p:nvSpPr>
        <p:spPr>
          <a:xfrm>
            <a:off x="1495301" y="1701208"/>
            <a:ext cx="431900" cy="431900"/>
          </a:xfrm>
          <a:prstGeom prst="ellipse">
            <a:avLst/>
          </a:prstGeom>
          <a:solidFill>
            <a:srgbClr val="015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01</a:t>
            </a:r>
            <a:endParaRPr lang="ko-KR" altLang="en-US" sz="8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59A28D6-CBDF-4213-8246-D72BADE6D03B}"/>
              </a:ext>
            </a:extLst>
          </p:cNvPr>
          <p:cNvSpPr/>
          <p:nvPr/>
        </p:nvSpPr>
        <p:spPr>
          <a:xfrm>
            <a:off x="1495301" y="2254369"/>
            <a:ext cx="431900" cy="431900"/>
          </a:xfrm>
          <a:prstGeom prst="ellipse">
            <a:avLst/>
          </a:prstGeom>
          <a:solidFill>
            <a:srgbClr val="015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02</a:t>
            </a:r>
            <a:endParaRPr lang="ko-KR" altLang="en-US" sz="8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74031FB-E946-4DC4-8360-C4FAA896AAF2}"/>
              </a:ext>
            </a:extLst>
          </p:cNvPr>
          <p:cNvSpPr/>
          <p:nvPr/>
        </p:nvSpPr>
        <p:spPr>
          <a:xfrm>
            <a:off x="1495301" y="3702439"/>
            <a:ext cx="431900" cy="431900"/>
          </a:xfrm>
          <a:prstGeom prst="ellipse">
            <a:avLst/>
          </a:prstGeom>
          <a:solidFill>
            <a:srgbClr val="015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03</a:t>
            </a:r>
            <a:endParaRPr lang="ko-KR" altLang="en-US" sz="8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86E39A6-29A9-49CB-A02C-EDCF1B95FCC9}"/>
              </a:ext>
            </a:extLst>
          </p:cNvPr>
          <p:cNvSpPr/>
          <p:nvPr/>
        </p:nvSpPr>
        <p:spPr>
          <a:xfrm>
            <a:off x="1495301" y="4875829"/>
            <a:ext cx="431900" cy="431900"/>
          </a:xfrm>
          <a:prstGeom prst="ellipse">
            <a:avLst/>
          </a:prstGeom>
          <a:solidFill>
            <a:srgbClr val="015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04</a:t>
            </a:r>
            <a:endParaRPr lang="ko-KR" altLang="en-US" sz="8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5EC31C-8C92-4E4E-82DB-AA55698C6434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RENEWAL CONCEPT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스토리보드</a:t>
            </a:r>
          </a:p>
        </p:txBody>
      </p:sp>
    </p:spTree>
    <p:extLst>
      <p:ext uri="{BB962C8B-B14F-4D97-AF65-F5344CB8AC3E}">
        <p14:creationId xmlns:p14="http://schemas.microsoft.com/office/powerpoint/2010/main" val="845527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DUNKINDONUTS WEBSITE RENEWAL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26664-9917-46E7-8FD9-883622AA501F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8E6893-833E-4127-9D85-83766129AA66}"/>
              </a:ext>
            </a:extLst>
          </p:cNvPr>
          <p:cNvSpPr/>
          <p:nvPr/>
        </p:nvSpPr>
        <p:spPr>
          <a:xfrm>
            <a:off x="1473611" y="1101895"/>
            <a:ext cx="9238589" cy="5163274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C782271-9D4D-4093-A265-5B774838B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488435"/>
              </p:ext>
            </p:extLst>
          </p:nvPr>
        </p:nvGraphicFramePr>
        <p:xfrm>
          <a:off x="1473611" y="1104124"/>
          <a:ext cx="6749427" cy="565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0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1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29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프로젝트 이름</a:t>
                      </a:r>
                    </a:p>
                  </a:txBody>
                  <a:tcPr marL="68850" marR="68850" marT="34425" marB="34425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3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solidFill>
                            <a:srgbClr val="58595B"/>
                          </a:solidFill>
                        </a:rPr>
                        <a:t>써브웨이</a:t>
                      </a:r>
                      <a:r>
                        <a:rPr lang="ko-KR" altLang="en-US" sz="900" dirty="0">
                          <a:solidFill>
                            <a:srgbClr val="58595B"/>
                          </a:solidFill>
                        </a:rPr>
                        <a:t> 웹사이트 리뉴얼</a:t>
                      </a:r>
                    </a:p>
                  </a:txBody>
                  <a:tcPr marL="68850" marR="68850" marT="34425" marB="34425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marL="68850" marR="68850" marT="34425" marB="34425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3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rgbClr val="58595B"/>
                          </a:solidFill>
                        </a:rPr>
                        <a:t>메인 페이지</a:t>
                      </a:r>
                    </a:p>
                  </a:txBody>
                  <a:tcPr marL="68850" marR="68850" marT="34425" marB="34425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9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68850" marR="68850" marT="34425" marB="34425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3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rgbClr val="58595B"/>
                          </a:solidFill>
                        </a:rPr>
                        <a:t>메인 페이지 레이아웃</a:t>
                      </a:r>
                      <a:r>
                        <a:rPr lang="en-US" altLang="ko-KR" sz="900" dirty="0">
                          <a:solidFill>
                            <a:srgbClr val="58595B"/>
                          </a:solidFill>
                        </a:rPr>
                        <a:t>2</a:t>
                      </a:r>
                      <a:endParaRPr lang="ko-KR" altLang="en-US" sz="900" dirty="0">
                        <a:solidFill>
                          <a:srgbClr val="58595B"/>
                        </a:solidFill>
                      </a:endParaRPr>
                    </a:p>
                  </a:txBody>
                  <a:tcPr marL="68850" marR="68850" marT="34425" marB="34425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0A2AB1-2BBA-423B-A390-856E56846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913536"/>
              </p:ext>
            </p:extLst>
          </p:nvPr>
        </p:nvGraphicFramePr>
        <p:xfrm>
          <a:off x="8226104" y="1101892"/>
          <a:ext cx="2486096" cy="5163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8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14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버전</a:t>
                      </a:r>
                      <a:endParaRPr lang="en-US" altLang="ko-KR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3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rgbClr val="58595B"/>
                          </a:solidFill>
                        </a:rPr>
                        <a:t>1.0</a:t>
                      </a:r>
                      <a:endParaRPr lang="ko-KR" altLang="en-US" sz="900" dirty="0">
                        <a:solidFill>
                          <a:srgbClr val="58595B"/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4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3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solidFill>
                            <a:srgbClr val="58595B"/>
                          </a:solidFill>
                        </a:rPr>
                        <a:t>임창성</a:t>
                      </a:r>
                      <a:endParaRPr lang="ko-KR" altLang="en-US" sz="900" dirty="0">
                        <a:solidFill>
                          <a:srgbClr val="58595B"/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4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Description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3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번호</a:t>
                      </a: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3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설명</a:t>
                      </a: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3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58595B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8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58595B"/>
                          </a:solidFill>
                        </a:rPr>
                        <a:t>05</a:t>
                      </a:r>
                      <a:endParaRPr lang="ko-KR" altLang="en-US" sz="900" dirty="0">
                        <a:solidFill>
                          <a:srgbClr val="58595B"/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써브웨이의</a:t>
                      </a:r>
                      <a:r>
                        <a:rPr lang="ko-KR" altLang="en-US" sz="900" b="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다양한 이벤트 소개</a:t>
                      </a:r>
                      <a:endParaRPr lang="en-US" altLang="ko-KR" sz="900" b="0" u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58595B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8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58595B"/>
                          </a:solidFill>
                        </a:rPr>
                        <a:t>06</a:t>
                      </a:r>
                      <a:endParaRPr lang="ko-KR" altLang="en-US" sz="900" dirty="0">
                        <a:solidFill>
                          <a:srgbClr val="58595B"/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써브웨이의</a:t>
                      </a:r>
                      <a:r>
                        <a:rPr lang="ko-KR" altLang="en-US" sz="900" b="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최신 뉴스들</a:t>
                      </a:r>
                      <a:endParaRPr lang="en-US" altLang="ko-KR" sz="900" b="0" u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341922"/>
                  </a:ext>
                </a:extLst>
              </a:tr>
              <a:tr h="1008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58595B"/>
                          </a:solidFill>
                        </a:rPr>
                        <a:t>07</a:t>
                      </a:r>
                      <a:endParaRPr lang="ko-KR" altLang="en-US" sz="900" dirty="0">
                        <a:solidFill>
                          <a:srgbClr val="58595B"/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써브웨이의</a:t>
                      </a:r>
                      <a:r>
                        <a:rPr lang="ko-KR" altLang="en-US" sz="900" b="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각종 </a:t>
                      </a:r>
                      <a:r>
                        <a:rPr lang="en-US" altLang="ko-KR" sz="900" b="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SNS </a:t>
                      </a:r>
                      <a:r>
                        <a:rPr lang="ko-KR" altLang="en-US" sz="900" b="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게시글 모음</a:t>
                      </a:r>
                      <a:endParaRPr lang="en-US" altLang="ko-KR" sz="900" b="0" u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14712"/>
                  </a:ext>
                </a:extLst>
              </a:tr>
              <a:tr h="1008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58595B"/>
                          </a:solidFill>
                        </a:rPr>
                        <a:t>08</a:t>
                      </a:r>
                      <a:endParaRPr lang="ko-KR" altLang="en-US" sz="900" dirty="0">
                        <a:solidFill>
                          <a:srgbClr val="58595B"/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Footer</a:t>
                      </a: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31943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26AFDA3-5004-4AE8-A66B-8DF970E40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296643"/>
              </p:ext>
            </p:extLst>
          </p:nvPr>
        </p:nvGraphicFramePr>
        <p:xfrm>
          <a:off x="1572430" y="1784263"/>
          <a:ext cx="6157981" cy="106781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157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7815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Contents 03</a:t>
                      </a:r>
                    </a:p>
                  </a:txBody>
                  <a:tcPr marL="91400" marR="91400" marT="45709" marB="457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7154D52-67D5-4D16-A700-00DBF9D51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291315"/>
              </p:ext>
            </p:extLst>
          </p:nvPr>
        </p:nvGraphicFramePr>
        <p:xfrm>
          <a:off x="1572430" y="2921760"/>
          <a:ext cx="6157981" cy="106781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157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7815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Contents 04</a:t>
                      </a:r>
                    </a:p>
                  </a:txBody>
                  <a:tcPr marL="91400" marR="91400" marT="45709" marB="457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EA459CC-ADF7-4EFF-A434-7C6FE4E27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929091"/>
              </p:ext>
            </p:extLst>
          </p:nvPr>
        </p:nvGraphicFramePr>
        <p:xfrm>
          <a:off x="1572430" y="4059855"/>
          <a:ext cx="6157981" cy="106781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157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7815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Contents 05</a:t>
                      </a:r>
                    </a:p>
                  </a:txBody>
                  <a:tcPr marL="91400" marR="91400" marT="45709" marB="457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43220985-FA1A-43F4-AEF4-827465BC5B80}"/>
              </a:ext>
            </a:extLst>
          </p:cNvPr>
          <p:cNvSpPr/>
          <p:nvPr/>
        </p:nvSpPr>
        <p:spPr>
          <a:xfrm>
            <a:off x="1495301" y="1701208"/>
            <a:ext cx="431900" cy="431900"/>
          </a:xfrm>
          <a:prstGeom prst="ellipse">
            <a:avLst/>
          </a:prstGeom>
          <a:solidFill>
            <a:srgbClr val="015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05</a:t>
            </a:r>
            <a:endParaRPr lang="ko-KR" altLang="en-US" sz="8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59A28D6-CBDF-4213-8246-D72BADE6D03B}"/>
              </a:ext>
            </a:extLst>
          </p:cNvPr>
          <p:cNvSpPr/>
          <p:nvPr/>
        </p:nvSpPr>
        <p:spPr>
          <a:xfrm>
            <a:off x="1492339" y="2841064"/>
            <a:ext cx="431900" cy="431900"/>
          </a:xfrm>
          <a:prstGeom prst="ellipse">
            <a:avLst/>
          </a:prstGeom>
          <a:solidFill>
            <a:srgbClr val="015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06</a:t>
            </a:r>
            <a:endParaRPr lang="ko-KR" altLang="en-US" sz="8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74031FB-E946-4DC4-8360-C4FAA896AAF2}"/>
              </a:ext>
            </a:extLst>
          </p:cNvPr>
          <p:cNvSpPr/>
          <p:nvPr/>
        </p:nvSpPr>
        <p:spPr>
          <a:xfrm>
            <a:off x="1519945" y="3980920"/>
            <a:ext cx="431900" cy="431900"/>
          </a:xfrm>
          <a:prstGeom prst="ellipse">
            <a:avLst/>
          </a:prstGeom>
          <a:solidFill>
            <a:srgbClr val="015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07</a:t>
            </a:r>
            <a:endParaRPr lang="ko-KR" altLang="en-US" sz="8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5EC31C-8C92-4E4E-82DB-AA55698C6434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RENEWAL CONCEPT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스토리보드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412A4C4-3DBA-4330-9AFB-DD6CC82D0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699943"/>
              </p:ext>
            </p:extLst>
          </p:nvPr>
        </p:nvGraphicFramePr>
        <p:xfrm>
          <a:off x="1580311" y="5218851"/>
          <a:ext cx="6157981" cy="8974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157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97470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footer</a:t>
                      </a:r>
                    </a:p>
                  </a:txBody>
                  <a:tcPr marL="91400" marR="91400" marT="45709" marB="457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686E39A6-29A9-49CB-A02C-EDCF1B95FCC9}"/>
              </a:ext>
            </a:extLst>
          </p:cNvPr>
          <p:cNvSpPr/>
          <p:nvPr/>
        </p:nvSpPr>
        <p:spPr>
          <a:xfrm>
            <a:off x="1511067" y="5082440"/>
            <a:ext cx="431900" cy="431900"/>
          </a:xfrm>
          <a:prstGeom prst="ellipse">
            <a:avLst/>
          </a:prstGeom>
          <a:solidFill>
            <a:srgbClr val="015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08</a:t>
            </a:r>
            <a:endParaRPr lang="ko-KR" altLang="en-US" sz="8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2701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DUNKINDONUTS WEBSITE RENEWAL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26664-9917-46E7-8FD9-883622AA501F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8E6893-833E-4127-9D85-83766129AA66}"/>
              </a:ext>
            </a:extLst>
          </p:cNvPr>
          <p:cNvSpPr/>
          <p:nvPr/>
        </p:nvSpPr>
        <p:spPr>
          <a:xfrm>
            <a:off x="1473611" y="1101895"/>
            <a:ext cx="9238589" cy="5163274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C782271-9D4D-4093-A265-5B774838B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930074"/>
              </p:ext>
            </p:extLst>
          </p:nvPr>
        </p:nvGraphicFramePr>
        <p:xfrm>
          <a:off x="1473611" y="1104124"/>
          <a:ext cx="6749427" cy="565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0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1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29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프로젝트 이름</a:t>
                      </a:r>
                    </a:p>
                  </a:txBody>
                  <a:tcPr marL="68850" marR="68850" marT="34425" marB="34425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3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solidFill>
                            <a:srgbClr val="58595B"/>
                          </a:solidFill>
                        </a:rPr>
                        <a:t>써브웨이</a:t>
                      </a:r>
                      <a:r>
                        <a:rPr lang="ko-KR" altLang="en-US" sz="900" dirty="0">
                          <a:solidFill>
                            <a:srgbClr val="58595B"/>
                          </a:solidFill>
                        </a:rPr>
                        <a:t> 웹사이트 리뉴얼</a:t>
                      </a:r>
                    </a:p>
                  </a:txBody>
                  <a:tcPr marL="68850" marR="68850" marT="34425" marB="34425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marL="68850" marR="68850" marT="34425" marB="34425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3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rgbClr val="58595B"/>
                          </a:solidFill>
                        </a:rPr>
                        <a:t>서브 페이지</a:t>
                      </a:r>
                    </a:p>
                  </a:txBody>
                  <a:tcPr marL="68850" marR="68850" marT="34425" marB="34425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9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68850" marR="68850" marT="34425" marB="34425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3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rgbClr val="58595B"/>
                          </a:solidFill>
                        </a:rPr>
                        <a:t>서브 페이지 레이아웃</a:t>
                      </a:r>
                      <a:r>
                        <a:rPr lang="en-US" altLang="ko-KR" sz="900" dirty="0">
                          <a:solidFill>
                            <a:srgbClr val="58595B"/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rgbClr val="58595B"/>
                        </a:solidFill>
                      </a:endParaRPr>
                    </a:p>
                  </a:txBody>
                  <a:tcPr marL="68850" marR="68850" marT="34425" marB="34425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0A2AB1-2BBA-423B-A390-856E56846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195466"/>
              </p:ext>
            </p:extLst>
          </p:nvPr>
        </p:nvGraphicFramePr>
        <p:xfrm>
          <a:off x="8226104" y="1101892"/>
          <a:ext cx="2486096" cy="51632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8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17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버전</a:t>
                      </a:r>
                      <a:endParaRPr lang="en-US" altLang="ko-KR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3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rgbClr val="58595B"/>
                          </a:solidFill>
                        </a:rPr>
                        <a:t>1.0</a:t>
                      </a:r>
                      <a:endParaRPr lang="ko-KR" altLang="en-US" sz="900" dirty="0">
                        <a:solidFill>
                          <a:srgbClr val="58595B"/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7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3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solidFill>
                            <a:srgbClr val="58595B"/>
                          </a:solidFill>
                        </a:rPr>
                        <a:t>임창성</a:t>
                      </a:r>
                      <a:endParaRPr lang="ko-KR" altLang="en-US" sz="900" dirty="0">
                        <a:solidFill>
                          <a:srgbClr val="58595B"/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77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Description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3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7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번호</a:t>
                      </a: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3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설명</a:t>
                      </a: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3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58595B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3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58595B"/>
                          </a:solidFill>
                        </a:rPr>
                        <a:t>01</a:t>
                      </a: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58595B"/>
                          </a:solidFill>
                        </a:rPr>
                        <a:t>Logo &amp; </a:t>
                      </a:r>
                      <a:r>
                        <a:rPr lang="en-US" altLang="ko-KR" sz="900" b="1" dirty="0" err="1">
                          <a:solidFill>
                            <a:srgbClr val="58595B"/>
                          </a:solidFill>
                        </a:rPr>
                        <a:t>gnb</a:t>
                      </a:r>
                      <a:endParaRPr lang="en-US" altLang="ko-KR" sz="900" b="1" dirty="0">
                        <a:solidFill>
                          <a:srgbClr val="58595B"/>
                        </a:solidFill>
                      </a:endParaRPr>
                    </a:p>
                    <a:p>
                      <a:pPr marL="0" marR="0" indent="0" algn="l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>
                        <a:solidFill>
                          <a:srgbClr val="58595B"/>
                        </a:solidFill>
                      </a:endParaRPr>
                    </a:p>
                    <a:p>
                      <a:pPr marL="0" marR="0" indent="0" algn="l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58595B"/>
                          </a:solidFill>
                        </a:rPr>
                        <a:t>메뉴소개</a:t>
                      </a:r>
                      <a:r>
                        <a:rPr lang="en-US" altLang="ko-KR" sz="900" b="0" dirty="0">
                          <a:solidFill>
                            <a:srgbClr val="58595B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rgbClr val="58595B"/>
                          </a:solidFill>
                        </a:rPr>
                        <a:t>이용방법</a:t>
                      </a:r>
                      <a:r>
                        <a:rPr lang="en-US" altLang="ko-KR" sz="900" b="0" dirty="0">
                          <a:solidFill>
                            <a:srgbClr val="58595B"/>
                          </a:solidFill>
                        </a:rPr>
                        <a:t>, </a:t>
                      </a:r>
                      <a:r>
                        <a:rPr lang="ko-KR" altLang="en-US" sz="900" b="0" dirty="0" err="1">
                          <a:solidFill>
                            <a:srgbClr val="58595B"/>
                          </a:solidFill>
                        </a:rPr>
                        <a:t>새소식</a:t>
                      </a:r>
                      <a:r>
                        <a:rPr lang="en-US" altLang="ko-KR" sz="900" b="0" dirty="0">
                          <a:solidFill>
                            <a:srgbClr val="58595B"/>
                          </a:solidFill>
                        </a:rPr>
                        <a:t>,</a:t>
                      </a:r>
                    </a:p>
                    <a:p>
                      <a:pPr marL="0" marR="0" indent="0" algn="l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58595B"/>
                          </a:solidFill>
                        </a:rPr>
                        <a:t>가맹점</a:t>
                      </a:r>
                      <a:r>
                        <a:rPr lang="en-US" altLang="ko-KR" sz="900" b="0" dirty="0">
                          <a:solidFill>
                            <a:srgbClr val="58595B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rgbClr val="58595B"/>
                          </a:solidFill>
                        </a:rPr>
                        <a:t>온라인주문</a:t>
                      </a:r>
                      <a:endParaRPr lang="en-US" altLang="ko-KR" sz="900" b="0" dirty="0">
                        <a:solidFill>
                          <a:srgbClr val="58595B"/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58595B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5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58595B"/>
                          </a:solidFill>
                        </a:rPr>
                        <a:t>02</a:t>
                      </a:r>
                      <a:endParaRPr lang="ko-KR" altLang="en-US" sz="900" dirty="0">
                        <a:solidFill>
                          <a:srgbClr val="58595B"/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58595B"/>
                          </a:solidFill>
                        </a:rPr>
                        <a:t>서브 비주얼</a:t>
                      </a:r>
                      <a:endParaRPr lang="en-US" altLang="ko-KR" sz="900" b="1" dirty="0">
                        <a:solidFill>
                          <a:srgbClr val="58595B"/>
                        </a:solidFill>
                      </a:endParaRPr>
                    </a:p>
                    <a:p>
                      <a:pPr marL="0" marR="0" indent="0" algn="l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>
                        <a:solidFill>
                          <a:srgbClr val="58595B"/>
                        </a:solidFill>
                      </a:endParaRPr>
                    </a:p>
                    <a:p>
                      <a:pPr marL="0" marR="0" indent="0" algn="l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58595B"/>
                          </a:solidFill>
                        </a:rPr>
                        <a:t>해당메뉴를 대표하는 이미지</a:t>
                      </a:r>
                      <a:endParaRPr lang="en-US" altLang="ko-KR" sz="900" b="0" dirty="0">
                        <a:solidFill>
                          <a:srgbClr val="58595B"/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58595B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58595B"/>
                          </a:solidFill>
                        </a:rPr>
                        <a:t>03</a:t>
                      </a:r>
                      <a:endParaRPr lang="ko-KR" altLang="en-US" sz="900" dirty="0">
                        <a:solidFill>
                          <a:srgbClr val="58595B"/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58595B"/>
                          </a:solidFill>
                        </a:rPr>
                        <a:t>최신 이벤트 배너</a:t>
                      </a: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58595B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5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58595B"/>
                          </a:solidFill>
                        </a:rPr>
                        <a:t>04</a:t>
                      </a:r>
                      <a:endParaRPr lang="ko-KR" altLang="en-US" sz="900" dirty="0">
                        <a:solidFill>
                          <a:srgbClr val="58595B"/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58595B"/>
                          </a:solidFill>
                        </a:rPr>
                        <a:t>현재 진행중인 이벤트와</a:t>
                      </a:r>
                      <a:endParaRPr lang="en-US" altLang="ko-KR" sz="900" b="0" dirty="0">
                        <a:solidFill>
                          <a:srgbClr val="58595B"/>
                        </a:solidFill>
                      </a:endParaRPr>
                    </a:p>
                    <a:p>
                      <a:pPr marL="0" marR="0" indent="0" algn="l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58595B"/>
                          </a:solidFill>
                        </a:rPr>
                        <a:t>과거 진행했던 이벤트를 모두 </a:t>
                      </a:r>
                      <a:r>
                        <a:rPr lang="ko-KR" altLang="en-US" sz="900" b="0" dirty="0" err="1">
                          <a:solidFill>
                            <a:srgbClr val="58595B"/>
                          </a:solidFill>
                        </a:rPr>
                        <a:t>확인가능하도록</a:t>
                      </a:r>
                      <a:r>
                        <a:rPr lang="ko-KR" altLang="en-US" sz="900" b="0" dirty="0">
                          <a:solidFill>
                            <a:srgbClr val="58595B"/>
                          </a:solidFill>
                        </a:rPr>
                        <a:t> 배치</a:t>
                      </a:r>
                      <a:endParaRPr lang="en-US" altLang="ko-KR" sz="900" b="0" dirty="0">
                        <a:solidFill>
                          <a:srgbClr val="58595B"/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58595B"/>
                          </a:solidFill>
                        </a:rPr>
                        <a:t>05</a:t>
                      </a:r>
                      <a:endParaRPr lang="ko-KR" altLang="en-US" sz="900" dirty="0">
                        <a:solidFill>
                          <a:srgbClr val="58595B"/>
                        </a:solidFill>
                      </a:endParaRP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58595B"/>
                          </a:solidFill>
                        </a:rPr>
                        <a:t>Footer</a:t>
                      </a:r>
                    </a:p>
                  </a:txBody>
                  <a:tcPr marL="91419" marR="91419" marT="45709" marB="45709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72038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5C88615-2EAE-482F-92CD-5BD78E40C06C}"/>
              </a:ext>
            </a:extLst>
          </p:cNvPr>
          <p:cNvGraphicFramePr>
            <a:graphicFrameLocks noGrp="1"/>
          </p:cNvGraphicFramePr>
          <p:nvPr/>
        </p:nvGraphicFramePr>
        <p:xfrm>
          <a:off x="1580402" y="2003305"/>
          <a:ext cx="6171615" cy="25759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171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7590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gnb</a:t>
                      </a:r>
                      <a:endParaRPr lang="en-US" altLang="ko-KR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00" marR="91400" marT="45709" marB="457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26AFDA3-5004-4AE8-A66B-8DF970E406D8}"/>
              </a:ext>
            </a:extLst>
          </p:cNvPr>
          <p:cNvGraphicFramePr>
            <a:graphicFrameLocks noGrp="1"/>
          </p:cNvGraphicFramePr>
          <p:nvPr/>
        </p:nvGraphicFramePr>
        <p:xfrm>
          <a:off x="1572430" y="2331176"/>
          <a:ext cx="6157981" cy="13695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157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69563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Big visual</a:t>
                      </a:r>
                    </a:p>
                  </a:txBody>
                  <a:tcPr marL="91400" marR="91400" marT="45709" marB="457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053D761-37B1-481D-8EA4-03082EBE1CA9}"/>
              </a:ext>
            </a:extLst>
          </p:cNvPr>
          <p:cNvGraphicFramePr>
            <a:graphicFrameLocks noGrp="1"/>
          </p:cNvGraphicFramePr>
          <p:nvPr/>
        </p:nvGraphicFramePr>
        <p:xfrm>
          <a:off x="4157920" y="1701208"/>
          <a:ext cx="930202" cy="25759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30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7590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logo</a:t>
                      </a:r>
                    </a:p>
                  </a:txBody>
                  <a:tcPr marL="91400" marR="91400" marT="45709" marB="457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7154D52-67D5-4D16-A700-00DBF9D5163F}"/>
              </a:ext>
            </a:extLst>
          </p:cNvPr>
          <p:cNvGraphicFramePr>
            <a:graphicFrameLocks noGrp="1"/>
          </p:cNvGraphicFramePr>
          <p:nvPr/>
        </p:nvGraphicFramePr>
        <p:xfrm>
          <a:off x="1572430" y="3771020"/>
          <a:ext cx="6157981" cy="106781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157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7815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Contents 01</a:t>
                      </a:r>
                    </a:p>
                  </a:txBody>
                  <a:tcPr marL="91400" marR="91400" marT="45709" marB="457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EA459CC-ADF7-4EFF-A434-7C6FE4E27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800914"/>
              </p:ext>
            </p:extLst>
          </p:nvPr>
        </p:nvGraphicFramePr>
        <p:xfrm>
          <a:off x="1572430" y="4909115"/>
          <a:ext cx="6157981" cy="75213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157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2133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Contents 02</a:t>
                      </a:r>
                    </a:p>
                  </a:txBody>
                  <a:tcPr marL="91400" marR="91400" marT="45709" marB="457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43220985-FA1A-43F4-AEF4-827465BC5B80}"/>
              </a:ext>
            </a:extLst>
          </p:cNvPr>
          <p:cNvSpPr/>
          <p:nvPr/>
        </p:nvSpPr>
        <p:spPr>
          <a:xfrm>
            <a:off x="1495301" y="1701208"/>
            <a:ext cx="431900" cy="431900"/>
          </a:xfrm>
          <a:prstGeom prst="ellipse">
            <a:avLst/>
          </a:prstGeom>
          <a:solidFill>
            <a:srgbClr val="015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01</a:t>
            </a:r>
            <a:endParaRPr lang="ko-KR" altLang="en-US" sz="8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59A28D6-CBDF-4213-8246-D72BADE6D03B}"/>
              </a:ext>
            </a:extLst>
          </p:cNvPr>
          <p:cNvSpPr/>
          <p:nvPr/>
        </p:nvSpPr>
        <p:spPr>
          <a:xfrm>
            <a:off x="1495301" y="2254369"/>
            <a:ext cx="431900" cy="431900"/>
          </a:xfrm>
          <a:prstGeom prst="ellipse">
            <a:avLst/>
          </a:prstGeom>
          <a:solidFill>
            <a:srgbClr val="015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02</a:t>
            </a:r>
            <a:endParaRPr lang="ko-KR" altLang="en-US" sz="8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74031FB-E946-4DC4-8360-C4FAA896AAF2}"/>
              </a:ext>
            </a:extLst>
          </p:cNvPr>
          <p:cNvSpPr/>
          <p:nvPr/>
        </p:nvSpPr>
        <p:spPr>
          <a:xfrm>
            <a:off x="1495301" y="3702439"/>
            <a:ext cx="431900" cy="431900"/>
          </a:xfrm>
          <a:prstGeom prst="ellipse">
            <a:avLst/>
          </a:prstGeom>
          <a:solidFill>
            <a:srgbClr val="015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03</a:t>
            </a:r>
            <a:endParaRPr lang="ko-KR" altLang="en-US" sz="8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86E39A6-29A9-49CB-A02C-EDCF1B95FCC9}"/>
              </a:ext>
            </a:extLst>
          </p:cNvPr>
          <p:cNvSpPr/>
          <p:nvPr/>
        </p:nvSpPr>
        <p:spPr>
          <a:xfrm>
            <a:off x="1495301" y="4875829"/>
            <a:ext cx="431900" cy="431900"/>
          </a:xfrm>
          <a:prstGeom prst="ellipse">
            <a:avLst/>
          </a:prstGeom>
          <a:solidFill>
            <a:srgbClr val="015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04</a:t>
            </a:r>
            <a:endParaRPr lang="ko-KR" altLang="en-US" sz="8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5EC31C-8C92-4E4E-82DB-AA55698C6434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RENEWAL CONCEPT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스토리보드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4A464C2-52A6-4D30-BF1A-6F3A9D326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733333"/>
              </p:ext>
            </p:extLst>
          </p:nvPr>
        </p:nvGraphicFramePr>
        <p:xfrm>
          <a:off x="1580311" y="5731527"/>
          <a:ext cx="6157981" cy="38479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157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793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footer</a:t>
                      </a:r>
                    </a:p>
                  </a:txBody>
                  <a:tcPr marL="91400" marR="91400" marT="45709" marB="457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9B6D7C41-7D0F-4F1A-A852-B30F4BA1FA35}"/>
              </a:ext>
            </a:extLst>
          </p:cNvPr>
          <p:cNvSpPr/>
          <p:nvPr/>
        </p:nvSpPr>
        <p:spPr>
          <a:xfrm>
            <a:off x="1495301" y="5512201"/>
            <a:ext cx="431900" cy="431900"/>
          </a:xfrm>
          <a:prstGeom prst="ellipse">
            <a:avLst/>
          </a:prstGeom>
          <a:solidFill>
            <a:srgbClr val="015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05</a:t>
            </a:r>
            <a:endParaRPr lang="ko-KR" altLang="en-US" sz="8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457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5D20-47D4-4D75-A609-DFB0CFE3D02E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INTRODUCE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요구사항 및 분석</a:t>
            </a:r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4A8D6ACB-4A45-433E-BFEC-0306EFD140DE}"/>
              </a:ext>
            </a:extLst>
          </p:cNvPr>
          <p:cNvSpPr/>
          <p:nvPr/>
        </p:nvSpPr>
        <p:spPr>
          <a:xfrm>
            <a:off x="0" y="1628800"/>
            <a:ext cx="7104112" cy="504056"/>
          </a:xfrm>
          <a:prstGeom prst="homePlate">
            <a:avLst/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마우스를 올렸을 때 메뉴가 확대되는게 좀 더 부드럽게 진행됐으면 좋겠어요</a:t>
            </a:r>
            <a:endParaRPr lang="ko-KR" altLang="en-US" sz="14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D2E6E1-A537-4B4C-980F-7AB3BDA920FB}"/>
              </a:ext>
            </a:extLst>
          </p:cNvPr>
          <p:cNvGrpSpPr/>
          <p:nvPr/>
        </p:nvGrpSpPr>
        <p:grpSpPr>
          <a:xfrm>
            <a:off x="5087888" y="2483314"/>
            <a:ext cx="7104112" cy="523220"/>
            <a:chOff x="5087888" y="2483314"/>
            <a:chExt cx="7104112" cy="523220"/>
          </a:xfrm>
        </p:grpSpPr>
        <p:sp>
          <p:nvSpPr>
            <p:cNvPr id="10" name="화살표: 오각형 9">
              <a:extLst>
                <a:ext uri="{FF2B5EF4-FFF2-40B4-BE49-F238E27FC236}">
                  <a16:creationId xmlns:a16="http://schemas.microsoft.com/office/drawing/2014/main" id="{DFF37896-1DF6-428D-8C91-9E8C2019B8AC}"/>
                </a:ext>
              </a:extLst>
            </p:cNvPr>
            <p:cNvSpPr/>
            <p:nvPr/>
          </p:nvSpPr>
          <p:spPr>
            <a:xfrm rot="10800000">
              <a:off x="5087888" y="2492896"/>
              <a:ext cx="7104112" cy="504056"/>
            </a:xfrm>
            <a:prstGeom prst="homePlate">
              <a:avLst/>
            </a:prstGeom>
            <a:solidFill>
              <a:srgbClr val="009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9D62CC-CA37-438B-9CBE-DAE49904EC55}"/>
                </a:ext>
              </a:extLst>
            </p:cNvPr>
            <p:cNvSpPr txBox="1"/>
            <p:nvPr/>
          </p:nvSpPr>
          <p:spPr>
            <a:xfrm>
              <a:off x="6240016" y="2483314"/>
              <a:ext cx="5400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0" dirty="0">
                  <a:solidFill>
                    <a:schemeClr val="bg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hover effect</a:t>
              </a:r>
              <a:r>
                <a:rPr lang="ko-KR" altLang="en-US" sz="1400" b="0" dirty="0">
                  <a:solidFill>
                    <a:schemeClr val="bg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 사용하되 </a:t>
              </a:r>
              <a:r>
                <a:rPr lang="en-US" altLang="ko-KR" sz="1400" b="0" dirty="0">
                  <a:solidFill>
                    <a:schemeClr val="bg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0.3s ~ 0.5s, ease-in-out</a:t>
              </a:r>
              <a:r>
                <a:rPr lang="ko-KR" altLang="en-US" sz="1400" b="0" dirty="0">
                  <a:solidFill>
                    <a:schemeClr val="bg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 기본으로 하여</a:t>
              </a:r>
              <a:endParaRPr lang="en-US" altLang="ko-KR" sz="1400" b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 b="0" dirty="0">
                  <a:solidFill>
                    <a:schemeClr val="bg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적당한 속도감과 부드러운 </a:t>
              </a:r>
              <a:r>
                <a:rPr lang="en-US" altLang="ko-KR" sz="1400" b="0" dirty="0">
                  <a:solidFill>
                    <a:schemeClr val="bg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transition</a:t>
              </a:r>
              <a:r>
                <a:rPr lang="ko-KR" altLang="en-US" sz="1400" b="0" dirty="0">
                  <a:solidFill>
                    <a:schemeClr val="bg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 연출하겠습니다</a:t>
              </a:r>
            </a:p>
          </p:txBody>
        </p:sp>
      </p:grp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B63AF015-7726-4BF3-A002-430B3E632A0E}"/>
              </a:ext>
            </a:extLst>
          </p:cNvPr>
          <p:cNvSpPr/>
          <p:nvPr/>
        </p:nvSpPr>
        <p:spPr>
          <a:xfrm>
            <a:off x="0" y="3255799"/>
            <a:ext cx="7104112" cy="504056"/>
          </a:xfrm>
          <a:prstGeom prst="homePlate">
            <a:avLst/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상단 메뉴가 스크롤시 고정되어 있지 않아 불편해요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F664693-E205-468B-B959-C3402AC6D9C5}"/>
              </a:ext>
            </a:extLst>
          </p:cNvPr>
          <p:cNvGrpSpPr/>
          <p:nvPr/>
        </p:nvGrpSpPr>
        <p:grpSpPr>
          <a:xfrm>
            <a:off x="5087888" y="4110313"/>
            <a:ext cx="7104112" cy="523220"/>
            <a:chOff x="5087888" y="4110313"/>
            <a:chExt cx="7104112" cy="523220"/>
          </a:xfrm>
        </p:grpSpPr>
        <p:sp>
          <p:nvSpPr>
            <p:cNvPr id="14" name="화살표: 오각형 13">
              <a:extLst>
                <a:ext uri="{FF2B5EF4-FFF2-40B4-BE49-F238E27FC236}">
                  <a16:creationId xmlns:a16="http://schemas.microsoft.com/office/drawing/2014/main" id="{AA8891A9-ED6D-4D59-9AFF-6AE5AF683281}"/>
                </a:ext>
              </a:extLst>
            </p:cNvPr>
            <p:cNvSpPr/>
            <p:nvPr/>
          </p:nvSpPr>
          <p:spPr>
            <a:xfrm rot="10800000">
              <a:off x="5087888" y="4119895"/>
              <a:ext cx="7104112" cy="504056"/>
            </a:xfrm>
            <a:prstGeom prst="homePlate">
              <a:avLst/>
            </a:prstGeom>
            <a:solidFill>
              <a:srgbClr val="009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040875-311D-4F6A-9D3D-25543F356892}"/>
                </a:ext>
              </a:extLst>
            </p:cNvPr>
            <p:cNvSpPr txBox="1"/>
            <p:nvPr/>
          </p:nvSpPr>
          <p:spPr>
            <a:xfrm>
              <a:off x="6240016" y="4110313"/>
              <a:ext cx="5400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0" dirty="0">
                  <a:solidFill>
                    <a:schemeClr val="bg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GNB</a:t>
              </a:r>
              <a:r>
                <a:rPr lang="ko-KR" altLang="en-US" sz="1400" b="0" dirty="0">
                  <a:solidFill>
                    <a:schemeClr val="bg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 </a:t>
              </a:r>
              <a:r>
                <a:rPr lang="en-US" altLang="ko-KR" sz="1400" b="0" dirty="0">
                  <a:solidFill>
                    <a:schemeClr val="bg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position: fixed</a:t>
              </a:r>
              <a:r>
                <a:rPr lang="ko-KR" altLang="en-US" sz="1400" b="0" dirty="0">
                  <a:solidFill>
                    <a:schemeClr val="bg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 배치하여 스크롤 시에도 항상 상단에</a:t>
              </a:r>
              <a:endParaRPr lang="en-US" altLang="ko-KR" sz="1400" b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 b="0" dirty="0">
                  <a:solidFill>
                    <a:schemeClr val="bg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고정되어 있을 수 있도록 하겠습니다</a:t>
              </a:r>
            </a:p>
          </p:txBody>
        </p:sp>
      </p:grp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5E88B158-5FEB-4DC0-8A34-89CBAB5E2975}"/>
              </a:ext>
            </a:extLst>
          </p:cNvPr>
          <p:cNvSpPr/>
          <p:nvPr/>
        </p:nvSpPr>
        <p:spPr>
          <a:xfrm>
            <a:off x="0" y="4882797"/>
            <a:ext cx="7104112" cy="504056"/>
          </a:xfrm>
          <a:prstGeom prst="homePlate">
            <a:avLst/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section</a:t>
            </a:r>
            <a:r>
              <a:rPr lang="ko-KR" altLang="en-US" sz="14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 많아지면 스크롤 해야 하는 양이 길어질 텐데</a:t>
            </a:r>
            <a:endParaRPr lang="en-US" altLang="ko-KR" sz="14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최상단으로 올라가는 버튼을 배치해주세요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E9545F0-FBA9-4DD5-B221-C38DD3A58181}"/>
              </a:ext>
            </a:extLst>
          </p:cNvPr>
          <p:cNvGrpSpPr/>
          <p:nvPr/>
        </p:nvGrpSpPr>
        <p:grpSpPr>
          <a:xfrm>
            <a:off x="5087888" y="5737311"/>
            <a:ext cx="7104112" cy="523220"/>
            <a:chOff x="5087888" y="5737311"/>
            <a:chExt cx="7104112" cy="523220"/>
          </a:xfrm>
        </p:grpSpPr>
        <p:sp>
          <p:nvSpPr>
            <p:cNvPr id="17" name="화살표: 오각형 16">
              <a:extLst>
                <a:ext uri="{FF2B5EF4-FFF2-40B4-BE49-F238E27FC236}">
                  <a16:creationId xmlns:a16="http://schemas.microsoft.com/office/drawing/2014/main" id="{FC413F21-8C7E-4466-82C9-B4D6D7A595E8}"/>
                </a:ext>
              </a:extLst>
            </p:cNvPr>
            <p:cNvSpPr/>
            <p:nvPr/>
          </p:nvSpPr>
          <p:spPr>
            <a:xfrm rot="10800000">
              <a:off x="5087888" y="5746893"/>
              <a:ext cx="7104112" cy="504056"/>
            </a:xfrm>
            <a:prstGeom prst="homePlate">
              <a:avLst/>
            </a:prstGeom>
            <a:solidFill>
              <a:srgbClr val="009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654E94-10F2-4F99-AC36-5FCAAB8A503A}"/>
                </a:ext>
              </a:extLst>
            </p:cNvPr>
            <p:cNvSpPr txBox="1"/>
            <p:nvPr/>
          </p:nvSpPr>
          <p:spPr>
            <a:xfrm>
              <a:off x="6240016" y="5737311"/>
              <a:ext cx="5400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0" dirty="0">
                  <a:solidFill>
                    <a:schemeClr val="bg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일정량을 스크롤하면 우측하단에 </a:t>
              </a:r>
              <a:r>
                <a:rPr lang="en-US" altLang="ko-KR" sz="1400" b="0" dirty="0">
                  <a:solidFill>
                    <a:schemeClr val="bg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top</a:t>
              </a:r>
              <a:r>
                <a:rPr lang="ko-KR" altLang="en-US" sz="1400" b="0" dirty="0">
                  <a:solidFill>
                    <a:schemeClr val="bg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이라고</a:t>
              </a:r>
              <a:endParaRPr lang="en-US" altLang="ko-KR" sz="1400" b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 b="0" dirty="0">
                  <a:solidFill>
                    <a:schemeClr val="bg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표시되어 있는 버튼이 나타나도록 하겠습니다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27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5D20-47D4-4D75-A609-DFB0CFE3D02E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INTRODUCE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방문자 분석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F507C3-A4D7-4EAD-A2D3-D718E7E87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6922" y="1780015"/>
            <a:ext cx="6159158" cy="2438936"/>
          </a:xfrm>
          <a:prstGeom prst="rect">
            <a:avLst/>
          </a:prstGeom>
          <a:noFill/>
          <a:effectLst>
            <a:outerShdw blurRad="381000" dist="127000" dir="5400000" algn="ctr" rotWithShape="0">
              <a:schemeClr val="bg1">
                <a:lumMod val="85000"/>
                <a:alpha val="6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BE39DC-CA3D-41B8-A60C-898BB8B5E923}"/>
              </a:ext>
            </a:extLst>
          </p:cNvPr>
          <p:cNvSpPr txBox="1"/>
          <p:nvPr/>
        </p:nvSpPr>
        <p:spPr>
          <a:xfrm>
            <a:off x="4439816" y="4928492"/>
            <a:ext cx="7081868" cy="749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월 평균 </a:t>
            </a:r>
            <a:r>
              <a:rPr lang="en-US" altLang="ko-KR" sz="14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4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만명 이상의 고객이 방문하며</a:t>
            </a:r>
            <a:r>
              <a:rPr lang="en-US" altLang="ko-KR" sz="14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 </a:t>
            </a:r>
            <a:r>
              <a:rPr lang="ko-KR" altLang="en-US" sz="14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방문자 별 방문한 페이지 수가 약 </a:t>
            </a:r>
            <a:r>
              <a:rPr lang="en-US" altLang="ko-KR" sz="14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4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</a:t>
            </a:r>
            <a:r>
              <a:rPr lang="en-US" altLang="ko-KR" sz="14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머무는 시간은 약 </a:t>
            </a:r>
            <a:r>
              <a:rPr lang="en-US" altLang="ko-KR" sz="14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분인 것으로 미뤄 볼 때 </a:t>
            </a:r>
            <a:r>
              <a:rPr lang="ko-KR" altLang="en-US" sz="1600" b="1" dirty="0">
                <a:solidFill>
                  <a:srgbClr val="00913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주문을 위한 방문이 주가 되고 있음</a:t>
            </a:r>
            <a:r>
              <a:rPr lang="ko-KR" altLang="en-US" sz="14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을 알 수 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17161-06EB-4492-A6BE-967DDB8AB54C}"/>
              </a:ext>
            </a:extLst>
          </p:cNvPr>
          <p:cNvSpPr txBox="1"/>
          <p:nvPr/>
        </p:nvSpPr>
        <p:spPr>
          <a:xfrm>
            <a:off x="656922" y="4231358"/>
            <a:ext cx="2884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Source for data: https://www.similarweb.com/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864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5D20-47D4-4D75-A609-DFB0CFE3D02E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INTRODUCE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방문자 분석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F507C3-A4D7-4EAD-A2D3-D718E7E87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6922" y="1796350"/>
            <a:ext cx="6159158" cy="2406266"/>
          </a:xfrm>
          <a:prstGeom prst="rect">
            <a:avLst/>
          </a:prstGeom>
          <a:noFill/>
          <a:effectLst>
            <a:outerShdw blurRad="381000" dist="127000" dir="5400000" algn="ctr" rotWithShape="0">
              <a:schemeClr val="bg1">
                <a:lumMod val="85000"/>
                <a:alpha val="6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BE39DC-CA3D-41B8-A60C-898BB8B5E923}"/>
              </a:ext>
            </a:extLst>
          </p:cNvPr>
          <p:cNvSpPr txBox="1"/>
          <p:nvPr/>
        </p:nvSpPr>
        <p:spPr>
          <a:xfrm>
            <a:off x="4295800" y="4928492"/>
            <a:ext cx="7225884" cy="64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공식명칭 </a:t>
            </a:r>
            <a:r>
              <a:rPr lang="ko-KR" altLang="en-US" sz="1400" b="0" dirty="0" err="1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써브웨이보다</a:t>
            </a:r>
            <a:r>
              <a:rPr lang="ko-KR" altLang="en-US" sz="14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ko-KR" altLang="en-US" sz="1400" b="0" dirty="0" err="1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서브웨이의</a:t>
            </a:r>
            <a:r>
              <a:rPr lang="ko-KR" altLang="en-US" sz="14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검색비율이 약 </a:t>
            </a:r>
            <a:r>
              <a:rPr lang="en-US" altLang="ko-KR" sz="14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배 가량 되는 것을 보아</a:t>
            </a:r>
            <a:endParaRPr lang="en-US" altLang="ko-KR" sz="1400" b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한글로고를 제작하는 등 고객들에게 직간접적으로 </a:t>
            </a:r>
            <a:r>
              <a:rPr lang="ko-KR" altLang="en-US" sz="1600" b="1" dirty="0">
                <a:solidFill>
                  <a:srgbClr val="00913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공식명칭을 홍보</a:t>
            </a:r>
            <a:r>
              <a:rPr lang="ko-KR" altLang="en-US" sz="14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하는 것이 바람직할 것 같다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2DD11-BCA4-4CBB-8F12-5D91076BE82E}"/>
              </a:ext>
            </a:extLst>
          </p:cNvPr>
          <p:cNvSpPr txBox="1"/>
          <p:nvPr/>
        </p:nvSpPr>
        <p:spPr>
          <a:xfrm>
            <a:off x="656922" y="4231358"/>
            <a:ext cx="28504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Source for data: </a:t>
            </a:r>
            <a:r>
              <a:rPr lang="en-US" altLang="ko-KR" sz="1000" b="0" u="sng" dirty="0">
                <a:solidFill>
                  <a:schemeClr val="bg1">
                    <a:lumMod val="8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https://www.semrush.com/</a:t>
            </a:r>
            <a:endParaRPr lang="en-US" altLang="ko-KR" sz="1000" b="0" dirty="0">
              <a:solidFill>
                <a:schemeClr val="bg1">
                  <a:lumMod val="85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65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유재명">
            <a:extLst>
              <a:ext uri="{FF2B5EF4-FFF2-40B4-BE49-F238E27FC236}">
                <a16:creationId xmlns:a16="http://schemas.microsoft.com/office/drawing/2014/main" id="{A2214C66-5FF5-4CBB-8BF2-3A81D68B6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" b="23129"/>
          <a:stretch/>
        </p:blipFill>
        <p:spPr bwMode="auto">
          <a:xfrm>
            <a:off x="7480050" y="1945283"/>
            <a:ext cx="1827498" cy="21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T] 서예지 유노윤호 손호준 삼각관계와 명기 논란 총정리">
            <a:extLst>
              <a:ext uri="{FF2B5EF4-FFF2-40B4-BE49-F238E27FC236}">
                <a16:creationId xmlns:a16="http://schemas.microsoft.com/office/drawing/2014/main" id="{E72C0058-901A-4DB9-917F-8FF06E87A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173" y="1955802"/>
            <a:ext cx="1827498" cy="210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5D20-47D4-4D75-A609-DFB0CFE3D02E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TARGET ANAYSIS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타겟 설정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783057-FB83-475A-92DB-E793587B547B}"/>
              </a:ext>
            </a:extLst>
          </p:cNvPr>
          <p:cNvGrpSpPr/>
          <p:nvPr/>
        </p:nvGrpSpPr>
        <p:grpSpPr>
          <a:xfrm>
            <a:off x="2381778" y="1955802"/>
            <a:ext cx="2319867" cy="3164656"/>
            <a:chOff x="2189629" y="2090026"/>
            <a:chExt cx="2319867" cy="316465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CA74ECE-ACAB-4323-B482-F6AD064C384B}"/>
                </a:ext>
              </a:extLst>
            </p:cNvPr>
            <p:cNvSpPr/>
            <p:nvPr/>
          </p:nvSpPr>
          <p:spPr>
            <a:xfrm>
              <a:off x="2444025" y="2090026"/>
              <a:ext cx="1827498" cy="2107121"/>
            </a:xfrm>
            <a:prstGeom prst="rect">
              <a:avLst/>
            </a:prstGeom>
            <a:solidFill>
              <a:srgbClr val="009132">
                <a:alpha val="80000"/>
              </a:srgbClr>
            </a:solidFill>
            <a:ln w="38100">
              <a:solidFill>
                <a:srgbClr val="01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800" dirty="0">
                  <a:solidFill>
                    <a:srgbClr val="EEEEEE"/>
                  </a:solidFill>
                </a:rPr>
                <a:t>?</a:t>
              </a:r>
              <a:endParaRPr lang="ko-KR" altLang="en-US" sz="13800" dirty="0">
                <a:solidFill>
                  <a:srgbClr val="EEEEEE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66D967-9F52-4279-BCA2-6E7D86826E1D}"/>
                </a:ext>
              </a:extLst>
            </p:cNvPr>
            <p:cNvSpPr txBox="1"/>
            <p:nvPr/>
          </p:nvSpPr>
          <p:spPr>
            <a:xfrm>
              <a:off x="2660530" y="4311941"/>
              <a:ext cx="1378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393E4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MAIN TARGET</a:t>
              </a:r>
              <a:endParaRPr lang="ko-KR" altLang="en-US" sz="1400" dirty="0">
                <a:solidFill>
                  <a:srgbClr val="393E4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701D23-CBD7-4E02-A809-E1E4DB3AD70E}"/>
                </a:ext>
              </a:extLst>
            </p:cNvPr>
            <p:cNvSpPr txBox="1"/>
            <p:nvPr/>
          </p:nvSpPr>
          <p:spPr>
            <a:xfrm>
              <a:off x="2947851" y="4594622"/>
              <a:ext cx="8034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 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여성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6AAD71-55C5-45F8-A281-3F7E4E99A5B2}"/>
                </a:ext>
              </a:extLst>
            </p:cNvPr>
            <p:cNvSpPr txBox="1"/>
            <p:nvPr/>
          </p:nvSpPr>
          <p:spPr>
            <a:xfrm>
              <a:off x="2189629" y="4854572"/>
              <a:ext cx="2319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0" dirty="0">
                  <a:solidFill>
                    <a:srgbClr val="222222"/>
                  </a:solidFill>
                  <a:effectLst/>
                  <a:latin typeface="Consolas" panose="020B0609020204030204" pitchFamily="49" charset="0"/>
                </a:rPr>
                <a:t>간단히 브런치를 해결하려 </a:t>
              </a:r>
              <a:r>
                <a:rPr lang="ko-KR" altLang="en-US" sz="1000" dirty="0" err="1">
                  <a:solidFill>
                    <a:srgbClr val="222222"/>
                  </a:solidFill>
                  <a:latin typeface="Consolas" panose="020B0609020204030204" pitchFamily="49" charset="0"/>
                </a:rPr>
                <a:t>써</a:t>
              </a:r>
              <a:r>
                <a:rPr lang="ko-KR" altLang="en-US" sz="1000" b="0" dirty="0" err="1">
                  <a:solidFill>
                    <a:srgbClr val="222222"/>
                  </a:solidFill>
                  <a:effectLst/>
                  <a:latin typeface="Consolas" panose="020B0609020204030204" pitchFamily="49" charset="0"/>
                </a:rPr>
                <a:t>브웨이</a:t>
              </a:r>
              <a:endParaRPr lang="en-US" altLang="ko-KR" sz="1000" dirty="0">
                <a:solidFill>
                  <a:srgbClr val="222222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ko-KR" altLang="en-US" sz="1000" b="0" dirty="0">
                  <a:solidFill>
                    <a:srgbClr val="222222"/>
                  </a:solidFill>
                  <a:effectLst/>
                  <a:latin typeface="Consolas" panose="020B0609020204030204" pitchFamily="49" charset="0"/>
                </a:rPr>
                <a:t>홈페이지에 방문한 직장인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6F055CE-67AD-4C76-B974-801D567B6FAD}"/>
              </a:ext>
            </a:extLst>
          </p:cNvPr>
          <p:cNvGrpSpPr/>
          <p:nvPr/>
        </p:nvGrpSpPr>
        <p:grpSpPr>
          <a:xfrm>
            <a:off x="7362107" y="1955802"/>
            <a:ext cx="2063385" cy="3164656"/>
            <a:chOff x="7169958" y="2090026"/>
            <a:chExt cx="2063385" cy="316465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9C2D9E3-52DE-455B-A991-0B6CCD1F867E}"/>
                </a:ext>
              </a:extLst>
            </p:cNvPr>
            <p:cNvSpPr/>
            <p:nvPr/>
          </p:nvSpPr>
          <p:spPr>
            <a:xfrm>
              <a:off x="7287900" y="2090026"/>
              <a:ext cx="1802492" cy="2101286"/>
            </a:xfrm>
            <a:prstGeom prst="rect">
              <a:avLst/>
            </a:prstGeom>
            <a:solidFill>
              <a:srgbClr val="009132">
                <a:alpha val="80000"/>
              </a:srgbClr>
            </a:solidFill>
            <a:ln w="38100">
              <a:solidFill>
                <a:srgbClr val="01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800" dirty="0">
                  <a:solidFill>
                    <a:srgbClr val="EEEEEE"/>
                  </a:solidFill>
                </a:rPr>
                <a:t>?</a:t>
              </a:r>
              <a:endParaRPr lang="ko-KR" altLang="en-US" sz="13800" dirty="0">
                <a:solidFill>
                  <a:srgbClr val="EEEEEE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CE40F2-3EEA-4D3C-BDBC-B61BA77CFA5A}"/>
                </a:ext>
              </a:extLst>
            </p:cNvPr>
            <p:cNvSpPr txBox="1"/>
            <p:nvPr/>
          </p:nvSpPr>
          <p:spPr>
            <a:xfrm>
              <a:off x="7570643" y="4311941"/>
              <a:ext cx="12370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393E4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SUB TARGET</a:t>
              </a:r>
              <a:endParaRPr lang="ko-KR" altLang="en-US" sz="1400" dirty="0">
                <a:solidFill>
                  <a:srgbClr val="393E4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BDFA94-A237-42E5-A114-34DAB396367B}"/>
                </a:ext>
              </a:extLst>
            </p:cNvPr>
            <p:cNvSpPr txBox="1"/>
            <p:nvPr/>
          </p:nvSpPr>
          <p:spPr>
            <a:xfrm>
              <a:off x="7799939" y="4594622"/>
              <a:ext cx="8034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50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 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남성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52E25C-B133-45FA-AAEB-5316E9B9CDDF}"/>
                </a:ext>
              </a:extLst>
            </p:cNvPr>
            <p:cNvSpPr txBox="1"/>
            <p:nvPr/>
          </p:nvSpPr>
          <p:spPr>
            <a:xfrm>
              <a:off x="7169958" y="4854572"/>
              <a:ext cx="20633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0" dirty="0">
                  <a:solidFill>
                    <a:srgbClr val="222222"/>
                  </a:solidFill>
                  <a:effectLst/>
                  <a:latin typeface="Consolas" panose="020B0609020204030204" pitchFamily="49" charset="0"/>
                </a:rPr>
                <a:t>퇴직 후 자영업을 시작하기위해</a:t>
              </a:r>
              <a:endParaRPr lang="en-US" altLang="ko-KR" sz="1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endParaRPr>
            </a:p>
            <a:p>
              <a:pPr algn="ctr"/>
              <a:r>
                <a:rPr lang="ko-KR" altLang="en-US" sz="1000" b="0" dirty="0">
                  <a:solidFill>
                    <a:srgbClr val="222222"/>
                  </a:solidFill>
                  <a:effectLst/>
                  <a:latin typeface="Consolas" panose="020B0609020204030204" pitchFamily="49" charset="0"/>
                </a:rPr>
                <a:t>홈페이지에 방문한 예비창업자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0716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T] 서예지 유노윤호 손호준 삼각관계와 명기 논란 총정리">
            <a:extLst>
              <a:ext uri="{FF2B5EF4-FFF2-40B4-BE49-F238E27FC236}">
                <a16:creationId xmlns:a16="http://schemas.microsoft.com/office/drawing/2014/main" id="{E72C0058-901A-4DB9-917F-8FF06E87A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173" y="1955802"/>
            <a:ext cx="1827498" cy="210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35D20-47D4-4D75-A609-DFB0CFE3D02E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TARGET ANAYSIS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페르소나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783057-FB83-475A-92DB-E793587B547B}"/>
              </a:ext>
            </a:extLst>
          </p:cNvPr>
          <p:cNvGrpSpPr/>
          <p:nvPr/>
        </p:nvGrpSpPr>
        <p:grpSpPr>
          <a:xfrm>
            <a:off x="2381778" y="4177717"/>
            <a:ext cx="2319867" cy="942741"/>
            <a:chOff x="2189629" y="4311941"/>
            <a:chExt cx="2319867" cy="9427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66D967-9F52-4279-BCA2-6E7D86826E1D}"/>
                </a:ext>
              </a:extLst>
            </p:cNvPr>
            <p:cNvSpPr txBox="1"/>
            <p:nvPr/>
          </p:nvSpPr>
          <p:spPr>
            <a:xfrm>
              <a:off x="2660530" y="4311941"/>
              <a:ext cx="1378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393E4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MAIN TARGET</a:t>
              </a:r>
              <a:endParaRPr lang="ko-KR" altLang="en-US" sz="1400" dirty="0">
                <a:solidFill>
                  <a:srgbClr val="393E4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701D23-CBD7-4E02-A809-E1E4DB3AD70E}"/>
                </a:ext>
              </a:extLst>
            </p:cNvPr>
            <p:cNvSpPr txBox="1"/>
            <p:nvPr/>
          </p:nvSpPr>
          <p:spPr>
            <a:xfrm>
              <a:off x="2947851" y="4594622"/>
              <a:ext cx="8034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 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여성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6AAD71-55C5-45F8-A281-3F7E4E99A5B2}"/>
                </a:ext>
              </a:extLst>
            </p:cNvPr>
            <p:cNvSpPr txBox="1"/>
            <p:nvPr/>
          </p:nvSpPr>
          <p:spPr>
            <a:xfrm>
              <a:off x="2189629" y="4854572"/>
              <a:ext cx="2319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0" dirty="0">
                  <a:solidFill>
                    <a:srgbClr val="222222"/>
                  </a:solidFill>
                  <a:effectLst/>
                  <a:latin typeface="Consolas" panose="020B0609020204030204" pitchFamily="49" charset="0"/>
                </a:rPr>
                <a:t>간단히 브런치를 해결하려 </a:t>
              </a:r>
              <a:r>
                <a:rPr lang="ko-KR" altLang="en-US" sz="1000" dirty="0" err="1">
                  <a:solidFill>
                    <a:srgbClr val="222222"/>
                  </a:solidFill>
                  <a:latin typeface="Consolas" panose="020B0609020204030204" pitchFamily="49" charset="0"/>
                </a:rPr>
                <a:t>써</a:t>
              </a:r>
              <a:r>
                <a:rPr lang="ko-KR" altLang="en-US" sz="1000" b="0" dirty="0" err="1">
                  <a:solidFill>
                    <a:srgbClr val="222222"/>
                  </a:solidFill>
                  <a:effectLst/>
                  <a:latin typeface="Consolas" panose="020B0609020204030204" pitchFamily="49" charset="0"/>
                </a:rPr>
                <a:t>브웨이</a:t>
              </a:r>
              <a:endParaRPr lang="en-US" altLang="ko-KR" sz="1000" dirty="0">
                <a:solidFill>
                  <a:srgbClr val="222222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ko-KR" altLang="en-US" sz="1000" b="0" dirty="0">
                  <a:solidFill>
                    <a:srgbClr val="222222"/>
                  </a:solidFill>
                  <a:effectLst/>
                  <a:latin typeface="Consolas" panose="020B0609020204030204" pitchFamily="49" charset="0"/>
                </a:rPr>
                <a:t>홈페이지에 방문한 직장인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0224D09-D53B-4A99-9EF2-2D26FC3FB87A}"/>
              </a:ext>
            </a:extLst>
          </p:cNvPr>
          <p:cNvSpPr txBox="1"/>
          <p:nvPr/>
        </p:nvSpPr>
        <p:spPr>
          <a:xfrm>
            <a:off x="4850252" y="3159728"/>
            <a:ext cx="6606296" cy="2055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출근길에 간단히 브런치를 해결 하려하는 </a:t>
            </a:r>
            <a:r>
              <a:rPr lang="en-US" altLang="ko-KR" sz="16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16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씨</a:t>
            </a:r>
            <a:endParaRPr lang="en-US" altLang="ko-KR" sz="1600" b="1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올해 </a:t>
            </a:r>
            <a:r>
              <a:rPr lang="en-US" altLang="ko-KR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살인 </a:t>
            </a:r>
            <a:r>
              <a:rPr lang="en-US" altLang="ko-KR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씨는 졸업 후 </a:t>
            </a:r>
            <a:r>
              <a:rPr lang="en-US" altLang="ko-KR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개월간의 취준 생활을 끝으로 드디어 취업에 성공하였다</a:t>
            </a:r>
            <a:br>
              <a:rPr lang="ko-KR" altLang="en-US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뭐든 배우려는 마음에 선배들보다 조금은 일찍 출근하고 있는데 아침을 김밥으로 때우기에는 너무 메뉴가 한정적이고</a:t>
            </a:r>
            <a:br>
              <a:rPr lang="ko-KR" altLang="en-US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질리기까지 하는 중이다</a:t>
            </a:r>
            <a:br>
              <a:rPr lang="ko-KR" altLang="en-US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뭐가 좋을까 회사근처를 둘러보는데 </a:t>
            </a:r>
            <a:r>
              <a:rPr lang="ko-KR" altLang="en-US" sz="1000" b="0" dirty="0" err="1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써브웨이가</a:t>
            </a:r>
            <a:r>
              <a:rPr lang="ko-KR" altLang="en-US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눈에 들어왔다</a:t>
            </a:r>
          </a:p>
          <a:p>
            <a:pPr algn="ctr">
              <a:lnSpc>
                <a:spcPct val="150000"/>
              </a:lnSpc>
            </a:pPr>
            <a:br>
              <a:rPr lang="ko-KR" altLang="en-US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000" b="1" dirty="0">
                <a:solidFill>
                  <a:srgbClr val="00913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"</a:t>
            </a:r>
            <a:r>
              <a:rPr lang="ko-KR" altLang="en-US" sz="1000" b="1" dirty="0">
                <a:solidFill>
                  <a:srgbClr val="00913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맞다</a:t>
            </a:r>
            <a:r>
              <a:rPr lang="en-US" altLang="ko-KR" sz="1000" b="1" dirty="0">
                <a:solidFill>
                  <a:srgbClr val="00913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! </a:t>
            </a:r>
            <a:r>
              <a:rPr lang="ko-KR" altLang="en-US" sz="1000" b="1" dirty="0" err="1">
                <a:solidFill>
                  <a:srgbClr val="00913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써브웨이가</a:t>
            </a:r>
            <a:r>
              <a:rPr lang="ko-KR" altLang="en-US" sz="1000" b="1" dirty="0">
                <a:solidFill>
                  <a:srgbClr val="00913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있었지</a:t>
            </a:r>
            <a:r>
              <a:rPr lang="en-US" altLang="ko-KR" sz="1000" b="1" dirty="0">
                <a:solidFill>
                  <a:srgbClr val="00913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? </a:t>
            </a:r>
            <a:r>
              <a:rPr lang="ko-KR" altLang="en-US" sz="1000" b="1" dirty="0">
                <a:solidFill>
                  <a:srgbClr val="00913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온라인으로 주문을 미리 </a:t>
            </a:r>
            <a:r>
              <a:rPr lang="ko-KR" altLang="en-US" sz="1000" b="1" dirty="0" err="1">
                <a:solidFill>
                  <a:srgbClr val="00913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해두면</a:t>
            </a:r>
            <a:r>
              <a:rPr lang="ko-KR" altLang="en-US" sz="1000" b="1" dirty="0">
                <a:solidFill>
                  <a:srgbClr val="00913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대기시간도 절약되고 좋을 텐데 홈페이지에 한번 들어가볼까</a:t>
            </a:r>
            <a:r>
              <a:rPr lang="en-US" altLang="ko-KR" sz="1000" b="1" dirty="0">
                <a:solidFill>
                  <a:srgbClr val="00913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?"</a:t>
            </a:r>
          </a:p>
        </p:txBody>
      </p:sp>
    </p:spTree>
    <p:extLst>
      <p:ext uri="{BB962C8B-B14F-4D97-AF65-F5344CB8AC3E}">
        <p14:creationId xmlns:p14="http://schemas.microsoft.com/office/powerpoint/2010/main" val="2608499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T] 서예지 유노윤호 손호준 삼각관계와 명기 논란 총정리">
            <a:extLst>
              <a:ext uri="{FF2B5EF4-FFF2-40B4-BE49-F238E27FC236}">
                <a16:creationId xmlns:a16="http://schemas.microsoft.com/office/drawing/2014/main" id="{E72C0058-901A-4DB9-917F-8FF06E87A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173" y="1955802"/>
            <a:ext cx="1827498" cy="210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6B7A5E-8D68-4226-866D-70A1DE4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SUBWAY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19083-2009-4133-B8BD-5A9E587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541" y="6356349"/>
            <a:ext cx="2743200" cy="365125"/>
          </a:xfrm>
        </p:spPr>
        <p:txBody>
          <a:bodyPr/>
          <a:lstStyle/>
          <a:p>
            <a:fld id="{EAC35D20-47D4-4D75-A609-DFB0CFE3D02E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FC33-5483-421F-A163-470242106361}"/>
              </a:ext>
            </a:extLst>
          </p:cNvPr>
          <p:cNvSpPr txBox="1"/>
          <p:nvPr/>
        </p:nvSpPr>
        <p:spPr>
          <a:xfrm>
            <a:off x="1271464" y="136525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TARGET ANAYSIS : </a:t>
            </a:r>
            <a:r>
              <a:rPr lang="ko-KR" altLang="en-US" b="1" dirty="0">
                <a:solidFill>
                  <a:srgbClr val="009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페르소나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01E760B-4AA1-467A-9BAE-1DBA3F9C01C9}"/>
              </a:ext>
            </a:extLst>
          </p:cNvPr>
          <p:cNvGrpSpPr/>
          <p:nvPr/>
        </p:nvGrpSpPr>
        <p:grpSpPr>
          <a:xfrm>
            <a:off x="2518229" y="1945283"/>
            <a:ext cx="2063385" cy="3175175"/>
            <a:chOff x="7362107" y="1945283"/>
            <a:chExt cx="2063385" cy="3175175"/>
          </a:xfrm>
        </p:grpSpPr>
        <p:pic>
          <p:nvPicPr>
            <p:cNvPr id="2052" name="Picture 4" descr="유재명">
              <a:extLst>
                <a:ext uri="{FF2B5EF4-FFF2-40B4-BE49-F238E27FC236}">
                  <a16:creationId xmlns:a16="http://schemas.microsoft.com/office/drawing/2014/main" id="{A2214C66-5FF5-4CBB-8BF2-3A81D68B6E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3" b="23129"/>
            <a:stretch/>
          </p:blipFill>
          <p:spPr bwMode="auto">
            <a:xfrm>
              <a:off x="7480050" y="1945283"/>
              <a:ext cx="1827498" cy="2116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6F055CE-67AD-4C76-B974-801D567B6FAD}"/>
                </a:ext>
              </a:extLst>
            </p:cNvPr>
            <p:cNvGrpSpPr/>
            <p:nvPr/>
          </p:nvGrpSpPr>
          <p:grpSpPr>
            <a:xfrm>
              <a:off x="7362107" y="4177717"/>
              <a:ext cx="2063385" cy="942741"/>
              <a:chOff x="7169958" y="4311941"/>
              <a:chExt cx="2063385" cy="942741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CE40F2-3EEA-4D3C-BDBC-B61BA77CFA5A}"/>
                  </a:ext>
                </a:extLst>
              </p:cNvPr>
              <p:cNvSpPr txBox="1"/>
              <p:nvPr/>
            </p:nvSpPr>
            <p:spPr>
              <a:xfrm>
                <a:off x="7570643" y="4311941"/>
                <a:ext cx="12370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393E46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SUB TARGET</a:t>
                </a:r>
                <a:endParaRPr lang="ko-KR" altLang="en-US" sz="1400" dirty="0">
                  <a:solidFill>
                    <a:srgbClr val="393E4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BDFA94-A237-42E5-A114-34DAB396367B}"/>
                  </a:ext>
                </a:extLst>
              </p:cNvPr>
              <p:cNvSpPr txBox="1"/>
              <p:nvPr/>
            </p:nvSpPr>
            <p:spPr>
              <a:xfrm>
                <a:off x="7799939" y="4594622"/>
                <a:ext cx="80342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50</a:t>
                </a:r>
                <a:r>
                  <a: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대 </a:t>
                </a:r>
                <a:r>
                  <a:rPr lang="en-US" altLang="ko-KR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/ </a:t>
                </a:r>
                <a:r>
                  <a: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남성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52E25C-B133-45FA-AAEB-5316E9B9CDDF}"/>
                  </a:ext>
                </a:extLst>
              </p:cNvPr>
              <p:cNvSpPr txBox="1"/>
              <p:nvPr/>
            </p:nvSpPr>
            <p:spPr>
              <a:xfrm>
                <a:off x="7169958" y="4854572"/>
                <a:ext cx="20633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b="0" dirty="0">
                    <a:solidFill>
                      <a:srgbClr val="222222"/>
                    </a:solidFill>
                    <a:effectLst/>
                    <a:latin typeface="Consolas" panose="020B0609020204030204" pitchFamily="49" charset="0"/>
                  </a:rPr>
                  <a:t>퇴직 후 자영업을 시작하기위해</a:t>
                </a:r>
                <a:endParaRPr lang="en-US" altLang="ko-KR" sz="1000" b="0" dirty="0">
                  <a:solidFill>
                    <a:srgbClr val="222222"/>
                  </a:solidFill>
                  <a:effectLst/>
                  <a:latin typeface="Consolas" panose="020B0609020204030204" pitchFamily="49" charset="0"/>
                </a:endParaRPr>
              </a:p>
              <a:p>
                <a:pPr algn="ctr"/>
                <a:r>
                  <a:rPr lang="ko-KR" altLang="en-US" sz="1000" b="0" dirty="0">
                    <a:solidFill>
                      <a:srgbClr val="222222"/>
                    </a:solidFill>
                    <a:effectLst/>
                    <a:latin typeface="Consolas" panose="020B0609020204030204" pitchFamily="49" charset="0"/>
                  </a:rPr>
                  <a:t>홈페이지에 방문한 예비창업자</a:t>
                </a: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883D50-BC75-4DEE-B1D5-94056C9C2AB5}"/>
              </a:ext>
            </a:extLst>
          </p:cNvPr>
          <p:cNvSpPr txBox="1"/>
          <p:nvPr/>
        </p:nvSpPr>
        <p:spPr>
          <a:xfrm>
            <a:off x="4629839" y="3159728"/>
            <a:ext cx="7047121" cy="2055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퇴직 후 자영업을 시작하기 위해 홈페이지를 방문한 </a:t>
            </a:r>
            <a:r>
              <a:rPr lang="en-US" altLang="ko-KR" sz="16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en-US" sz="16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씨</a:t>
            </a:r>
            <a:endParaRPr lang="en-US" altLang="ko-KR" sz="1600" b="1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올해 </a:t>
            </a:r>
            <a:r>
              <a:rPr lang="en-US" altLang="ko-KR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55</a:t>
            </a:r>
            <a:r>
              <a:rPr lang="ko-KR" altLang="en-US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살인 </a:t>
            </a:r>
            <a:r>
              <a:rPr lang="en-US" altLang="ko-KR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en-US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씨는 </a:t>
            </a:r>
            <a:r>
              <a:rPr lang="en-US" altLang="ko-KR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33</a:t>
            </a:r>
            <a:r>
              <a:rPr lang="ko-KR" altLang="en-US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년간 근속했던 회사에서 명예퇴직을 하기로 결심하였다</a:t>
            </a:r>
            <a:br>
              <a:rPr lang="ko-KR" altLang="en-US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돈을 벌기 위해 무작정 시작한 사회생활이었는데 이제 두명의 자식들도 사회초년생으로써 어느정도 자리도 잡았겠다</a:t>
            </a:r>
            <a:br>
              <a:rPr lang="ko-KR" altLang="en-US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본인도 어릴 적부터 꿈이 였던 요식업을 하기로 결심한 것이다</a:t>
            </a:r>
            <a:br>
              <a:rPr lang="ko-KR" altLang="en-US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＇</a:t>
            </a:r>
            <a:r>
              <a:rPr lang="ko-KR" altLang="en-US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애들이 가끔 집에서 </a:t>
            </a:r>
            <a:r>
              <a:rPr lang="ko-KR" altLang="en-US" sz="1000" b="0" dirty="0" err="1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써브웨이라는</a:t>
            </a:r>
            <a:r>
              <a:rPr lang="ko-KR" altLang="en-US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걸 시켜 먹던데 요즘 같은 </a:t>
            </a:r>
            <a:r>
              <a:rPr lang="ko-KR" altLang="en-US" sz="1000" b="0" dirty="0" err="1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언택트시대에</a:t>
            </a:r>
            <a:r>
              <a:rPr lang="ko-KR" altLang="en-US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배달이 주가 되는 업종이 좋지 않을까</a:t>
            </a:r>
            <a:r>
              <a:rPr lang="en-US" altLang="ko-KR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?'</a:t>
            </a:r>
          </a:p>
          <a:p>
            <a:pPr algn="ctr">
              <a:lnSpc>
                <a:spcPct val="150000"/>
              </a:lnSpc>
            </a:pPr>
            <a:br>
              <a:rPr lang="en-US" altLang="ko-KR" sz="1000" b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000" b="1" dirty="0">
                <a:solidFill>
                  <a:srgbClr val="00913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문득 </a:t>
            </a:r>
            <a:r>
              <a:rPr lang="ko-KR" altLang="en-US" sz="1000" b="1" dirty="0" err="1">
                <a:solidFill>
                  <a:srgbClr val="00913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써브웨이에</a:t>
            </a:r>
            <a:r>
              <a:rPr lang="ko-KR" altLang="en-US" sz="1000" b="1" dirty="0">
                <a:solidFill>
                  <a:srgbClr val="00913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관심이 생긴 </a:t>
            </a:r>
            <a:r>
              <a:rPr lang="en-US" altLang="ko-KR" sz="1000" b="1" dirty="0">
                <a:solidFill>
                  <a:srgbClr val="00913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en-US" sz="1000" b="1" dirty="0">
                <a:solidFill>
                  <a:srgbClr val="00913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씨는 무슨 메뉴들이 있는지 어떤 식으로 창업을 하면 좋을지 궁금해져 홈페이지에 방문하게 되는데</a:t>
            </a:r>
            <a:r>
              <a:rPr lang="en-US" altLang="ko-KR" sz="1000" b="1" dirty="0">
                <a:solidFill>
                  <a:srgbClr val="00913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554383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1556</Words>
  <Application>Microsoft Office PowerPoint</Application>
  <PresentationFormat>와이드스크린</PresentationFormat>
  <Paragraphs>430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Sandoll 삼립호빵체 TTF Outline</vt:lpstr>
      <vt:lpstr>나눔고딕 ExtraBold</vt:lpstr>
      <vt:lpstr>나눔스퀘어</vt:lpstr>
      <vt:lpstr>나눔스퀘어 Bold</vt:lpstr>
      <vt:lpstr>맑은 고딕</vt:lpstr>
      <vt:lpstr>위메프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alpaca</dc:creator>
  <cp:lastModifiedBy>alpaca</cp:lastModifiedBy>
  <cp:revision>86</cp:revision>
  <dcterms:created xsi:type="dcterms:W3CDTF">2021-05-18T07:46:29Z</dcterms:created>
  <dcterms:modified xsi:type="dcterms:W3CDTF">2021-05-26T02:34:25Z</dcterms:modified>
</cp:coreProperties>
</file>